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</p:sldIdLst>
  <p:sldSz cx="7562088" cy="10689336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5733288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731520" y="8403336"/>
            <a:ext cx="2286000" cy="22860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Oval 3"/>
          <p:cNvSpPr/>
          <p:nvPr/>
        </p:nvSpPr>
        <p:spPr>
          <a:xfrm>
            <a:off x="5276088" y="8403336"/>
            <a:ext cx="1645920" cy="164592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2743200"/>
            <a:ext cx="6464808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>
                <a:solidFill>
                  <a:srgbClr val="555555"/>
                </a:solidFill>
                <a:latin typeface="Calibri"/>
              </a:rPr>
              <a:t>NOVI Hogeschool Utrecht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291840"/>
            <a:ext cx="6464808" cy="10972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5800" b="1">
                <a:solidFill>
                  <a:srgbClr val="4361EE"/>
                </a:solidFill>
                <a:latin typeface="Calibri"/>
              </a:rPr>
              <a:t>AI Developer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4480560"/>
            <a:ext cx="6464808" cy="10058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>
                <a:solidFill>
                  <a:srgbClr val="000000"/>
                </a:solidFill>
                <a:latin typeface="Calibri"/>
              </a:rPr>
              <a:t>Lesboek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5669280"/>
            <a:ext cx="6464808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>
                <a:solidFill>
                  <a:srgbClr val="555555"/>
                </a:solidFill>
                <a:latin typeface="Calibri"/>
              </a:rPr>
              <a:t>Alle 18 lessen — opgebouwd in vier delen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612648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555555"/>
                </a:solidFill>
                <a:latin typeface="Calibri"/>
              </a:rPr>
              <a:t>Tim Rijkse — schooljaar 2025–2026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274320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48640"/>
            <a:ext cx="27432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DEEL 2 — TECHNICAL FOUNDATIONS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74720" y="548640"/>
            <a:ext cx="27432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555555"/>
                </a:solidFill>
                <a:latin typeface="Calibri"/>
              </a:rPr>
              <a:t>Les 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6464808" cy="1280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Next.js QuickPoll vervolg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65176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Beschrijving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3017520"/>
            <a:ext cx="6464808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We bouwen QuickPoll verder uit. Server actions, dynamic routes, form-validatie en een gepolished Shadcn-UI.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502920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Te behandelen</a:t>
            </a:r>
          </a:p>
        </p:txBody>
      </p:sp>
      <p:sp>
        <p:nvSpPr>
          <p:cNvPr id="9" name="Oval 8"/>
          <p:cNvSpPr/>
          <p:nvPr/>
        </p:nvSpPr>
        <p:spPr>
          <a:xfrm>
            <a:off x="640080" y="551383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41248" y="5440680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Server actions in de diepte</a:t>
            </a:r>
          </a:p>
        </p:txBody>
      </p:sp>
      <p:sp>
        <p:nvSpPr>
          <p:cNvPr id="11" name="Oval 10"/>
          <p:cNvSpPr/>
          <p:nvPr/>
        </p:nvSpPr>
        <p:spPr>
          <a:xfrm>
            <a:off x="640080" y="584301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41248" y="5769864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Dynamic routes met [id]</a:t>
            </a:r>
          </a:p>
        </p:txBody>
      </p:sp>
      <p:sp>
        <p:nvSpPr>
          <p:cNvPr id="13" name="Oval 12"/>
          <p:cNvSpPr/>
          <p:nvPr/>
        </p:nvSpPr>
        <p:spPr>
          <a:xfrm>
            <a:off x="640080" y="6172200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41248" y="6099048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Form-state, validatie en error-flows</a:t>
            </a:r>
          </a:p>
        </p:txBody>
      </p:sp>
      <p:sp>
        <p:nvSpPr>
          <p:cNvPr id="15" name="Oval 14"/>
          <p:cNvSpPr/>
          <p:nvPr/>
        </p:nvSpPr>
        <p:spPr>
          <a:xfrm>
            <a:off x="640080" y="650138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41248" y="6428232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Tailwind + Shadcn polish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7040880"/>
            <a:ext cx="6464808" cy="1627632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31520" y="7178040"/>
            <a:ext cx="609904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EF476F"/>
                </a:solidFill>
                <a:latin typeface="Calibri"/>
              </a:rPr>
              <a:t>Leerdoelen — na deze les kan de student:</a:t>
            </a:r>
          </a:p>
        </p:txBody>
      </p:sp>
      <p:sp>
        <p:nvSpPr>
          <p:cNvPr id="19" name="Oval 18"/>
          <p:cNvSpPr/>
          <p:nvPr/>
        </p:nvSpPr>
        <p:spPr>
          <a:xfrm>
            <a:off x="822960" y="766267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024128" y="7589520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Server actions schrijven met goede validatie</a:t>
            </a:r>
          </a:p>
        </p:txBody>
      </p:sp>
      <p:sp>
        <p:nvSpPr>
          <p:cNvPr id="21" name="Oval 20"/>
          <p:cNvSpPr/>
          <p:nvPr/>
        </p:nvSpPr>
        <p:spPr>
          <a:xfrm>
            <a:off x="822960" y="799185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024128" y="7918704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Dynamic routes implementeren</a:t>
            </a:r>
          </a:p>
        </p:txBody>
      </p:sp>
      <p:sp>
        <p:nvSpPr>
          <p:cNvPr id="23" name="Oval 22"/>
          <p:cNvSpPr/>
          <p:nvPr/>
        </p:nvSpPr>
        <p:spPr>
          <a:xfrm>
            <a:off x="822960" y="8321040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1024128" y="8247888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Een gepolished UI bouwen met Shadcn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548640" y="8942832"/>
            <a:ext cx="6464808" cy="5486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731520" y="8942832"/>
            <a:ext cx="6464808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4361EE"/>
                </a:solidFill>
                <a:latin typeface="Calibri"/>
              </a:rPr>
              <a:t>Volledig lesmateriaal: Les06-NextJS-QuickPoll-Part2/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48640" y="10232136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888888"/>
                </a:solidFill>
                <a:latin typeface="Calibri"/>
              </a:rPr>
              <a:t>NOVI Hogeschool Utrecht — AI Developer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270248" y="10232136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>
                <a:solidFill>
                  <a:srgbClr val="888888"/>
                </a:solidFill>
                <a:latin typeface="Calibri"/>
              </a:rPr>
              <a:t>Les 6 — Next.js QuickPoll vervolg · Pagina 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274320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48640"/>
            <a:ext cx="27432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DEEL 2 — TECHNICAL FOUNDATIONS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74720" y="548640"/>
            <a:ext cx="27432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555555"/>
                </a:solidFill>
                <a:latin typeface="Calibri"/>
              </a:rPr>
              <a:t>Les 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6464808" cy="1280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Supabase introductie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65176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Beschrijving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3017520"/>
            <a:ext cx="6464808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Eerste echte database. Supabase: Postgres + auth + storage in één.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502920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Te behandelen</a:t>
            </a:r>
          </a:p>
        </p:txBody>
      </p:sp>
      <p:sp>
        <p:nvSpPr>
          <p:cNvPr id="9" name="Oval 8"/>
          <p:cNvSpPr/>
          <p:nvPr/>
        </p:nvSpPr>
        <p:spPr>
          <a:xfrm>
            <a:off x="640080" y="551383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41248" y="5440680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Wat is Supabase: Postgres, auth, storage in één</a:t>
            </a:r>
          </a:p>
        </p:txBody>
      </p:sp>
      <p:sp>
        <p:nvSpPr>
          <p:cNvPr id="11" name="Oval 10"/>
          <p:cNvSpPr/>
          <p:nvPr/>
        </p:nvSpPr>
        <p:spPr>
          <a:xfrm>
            <a:off x="640080" y="584301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41248" y="5769864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Project aanmaken, tabellen en kolommen ontwerpen</a:t>
            </a:r>
          </a:p>
        </p:txBody>
      </p:sp>
      <p:sp>
        <p:nvSpPr>
          <p:cNvPr id="13" name="Oval 12"/>
          <p:cNvSpPr/>
          <p:nvPr/>
        </p:nvSpPr>
        <p:spPr>
          <a:xfrm>
            <a:off x="640080" y="6172200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41248" y="6099048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Supabase Client integreren in Next.js</a:t>
            </a:r>
          </a:p>
        </p:txBody>
      </p:sp>
      <p:sp>
        <p:nvSpPr>
          <p:cNvPr id="15" name="Oval 14"/>
          <p:cNvSpPr/>
          <p:nvPr/>
        </p:nvSpPr>
        <p:spPr>
          <a:xfrm>
            <a:off x="640080" y="650138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41248" y="6428232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Eerste read/write queries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7040880"/>
            <a:ext cx="6464808" cy="1627632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31520" y="7178040"/>
            <a:ext cx="609904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EF476F"/>
                </a:solidFill>
                <a:latin typeface="Calibri"/>
              </a:rPr>
              <a:t>Leerdoelen — na deze les kan de student:</a:t>
            </a:r>
          </a:p>
        </p:txBody>
      </p:sp>
      <p:sp>
        <p:nvSpPr>
          <p:cNvPr id="19" name="Oval 18"/>
          <p:cNvSpPr/>
          <p:nvPr/>
        </p:nvSpPr>
        <p:spPr>
          <a:xfrm>
            <a:off x="822960" y="766267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024128" y="7589520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Een Supabase-project opzetten en koppelen</a:t>
            </a:r>
          </a:p>
        </p:txBody>
      </p:sp>
      <p:sp>
        <p:nvSpPr>
          <p:cNvPr id="21" name="Oval 20"/>
          <p:cNvSpPr/>
          <p:nvPr/>
        </p:nvSpPr>
        <p:spPr>
          <a:xfrm>
            <a:off x="822960" y="799185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024128" y="7918704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Tabellen en relaties ontwerpen</a:t>
            </a:r>
          </a:p>
        </p:txBody>
      </p:sp>
      <p:sp>
        <p:nvSpPr>
          <p:cNvPr id="23" name="Oval 22"/>
          <p:cNvSpPr/>
          <p:nvPr/>
        </p:nvSpPr>
        <p:spPr>
          <a:xfrm>
            <a:off x="822960" y="8321040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1024128" y="8247888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CRUD-operaties uitvoeren vanuit Next.js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548640" y="8942832"/>
            <a:ext cx="6464808" cy="5486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731520" y="8942832"/>
            <a:ext cx="6464808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4361EE"/>
                </a:solidFill>
                <a:latin typeface="Calibri"/>
              </a:rPr>
              <a:t>Volledig lesmateriaal: Les07-Supabase/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48640" y="10232136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888888"/>
                </a:solidFill>
                <a:latin typeface="Calibri"/>
              </a:rPr>
              <a:t>NOVI Hogeschool Utrecht — AI Developer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270248" y="10232136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>
                <a:solidFill>
                  <a:srgbClr val="888888"/>
                </a:solidFill>
                <a:latin typeface="Calibri"/>
              </a:rPr>
              <a:t>Les 7 — Supabase introductie · Pagina 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274320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48640"/>
            <a:ext cx="27432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DEEL 2 — TECHNICAL FOUNDATIONS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74720" y="548640"/>
            <a:ext cx="27432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555555"/>
                </a:solidFill>
                <a:latin typeface="Calibri"/>
              </a:rPr>
              <a:t>Les 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6464808" cy="1280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Van In-Memory naar Supabase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65176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Beschrijving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3017520"/>
            <a:ext cx="6464808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QuickPoll gaat écht naar de database. Inclusief real-time votes en foreign keys.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502920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Te behandelen</a:t>
            </a:r>
          </a:p>
        </p:txBody>
      </p:sp>
      <p:sp>
        <p:nvSpPr>
          <p:cNvPr id="9" name="Oval 8"/>
          <p:cNvSpPr/>
          <p:nvPr/>
        </p:nvSpPr>
        <p:spPr>
          <a:xfrm>
            <a:off x="640080" y="551383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41248" y="5440680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Migratie van in-memory data naar Supabase</a:t>
            </a:r>
          </a:p>
        </p:txBody>
      </p:sp>
      <p:sp>
        <p:nvSpPr>
          <p:cNvPr id="11" name="Oval 10"/>
          <p:cNvSpPr/>
          <p:nvPr/>
        </p:nvSpPr>
        <p:spPr>
          <a:xfrm>
            <a:off x="640080" y="584301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41248" y="5769864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Server actions die database-calls doen</a:t>
            </a:r>
          </a:p>
        </p:txBody>
      </p:sp>
      <p:sp>
        <p:nvSpPr>
          <p:cNvPr id="13" name="Oval 12"/>
          <p:cNvSpPr/>
          <p:nvPr/>
        </p:nvSpPr>
        <p:spPr>
          <a:xfrm>
            <a:off x="640080" y="6172200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41248" y="6099048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Real-time votes via Supabase Realtime</a:t>
            </a:r>
          </a:p>
        </p:txBody>
      </p:sp>
      <p:sp>
        <p:nvSpPr>
          <p:cNvPr id="15" name="Oval 14"/>
          <p:cNvSpPr/>
          <p:nvPr/>
        </p:nvSpPr>
        <p:spPr>
          <a:xfrm>
            <a:off x="640080" y="650138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41248" y="6428232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Foreign keys en relaties tussen tabellen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7040880"/>
            <a:ext cx="6464808" cy="1627632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31520" y="7178040"/>
            <a:ext cx="609904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EF476F"/>
                </a:solidFill>
                <a:latin typeface="Calibri"/>
              </a:rPr>
              <a:t>Leerdoelen — na deze les kan de student:</a:t>
            </a:r>
          </a:p>
        </p:txBody>
      </p:sp>
      <p:sp>
        <p:nvSpPr>
          <p:cNvPr id="19" name="Oval 18"/>
          <p:cNvSpPr/>
          <p:nvPr/>
        </p:nvSpPr>
        <p:spPr>
          <a:xfrm>
            <a:off x="822960" y="766267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024128" y="7589520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Een bestaande app volledig DB-backed maken</a:t>
            </a:r>
          </a:p>
        </p:txBody>
      </p:sp>
      <p:sp>
        <p:nvSpPr>
          <p:cNvPr id="21" name="Oval 20"/>
          <p:cNvSpPr/>
          <p:nvPr/>
        </p:nvSpPr>
        <p:spPr>
          <a:xfrm>
            <a:off x="822960" y="799185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024128" y="7918704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Real-time updates implementeren</a:t>
            </a:r>
          </a:p>
        </p:txBody>
      </p:sp>
      <p:sp>
        <p:nvSpPr>
          <p:cNvPr id="23" name="Oval 22"/>
          <p:cNvSpPr/>
          <p:nvPr/>
        </p:nvSpPr>
        <p:spPr>
          <a:xfrm>
            <a:off x="822960" y="8321040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1024128" y="8247888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Database-relaties correct modelleren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548640" y="8942832"/>
            <a:ext cx="6464808" cy="5486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731520" y="8942832"/>
            <a:ext cx="6464808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4361EE"/>
                </a:solidFill>
                <a:latin typeface="Calibri"/>
              </a:rPr>
              <a:t>Volledig lesmateriaal: Les08-Van-InMemory-naar-Supabase/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48640" y="10232136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888888"/>
                </a:solidFill>
                <a:latin typeface="Calibri"/>
              </a:rPr>
              <a:t>NOVI Hogeschool Utrecht — AI Developer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270248" y="10232136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>
                <a:solidFill>
                  <a:srgbClr val="888888"/>
                </a:solidFill>
                <a:latin typeface="Calibri"/>
              </a:rPr>
              <a:t>Les 8 — Van In-Memory naar Supabase · Pagina 12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274320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48640"/>
            <a:ext cx="27432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DEEL 2 — TECHNICAL FOUNDATIONS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74720" y="548640"/>
            <a:ext cx="27432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555555"/>
                </a:solidFill>
                <a:latin typeface="Calibri"/>
              </a:rPr>
              <a:t>Les 9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6464808" cy="1280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Supabase Auth — eerste login flow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65176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Beschrijving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3017520"/>
            <a:ext cx="6464808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Eerste echte authenticatie voor QuickPoll. Aan het einde heeft je app signup, login, logout en een werkende Navbar met sessie-status.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502920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Te behandelen</a:t>
            </a:r>
          </a:p>
        </p:txBody>
      </p:sp>
      <p:sp>
        <p:nvSpPr>
          <p:cNvPr id="9" name="Oval 8"/>
          <p:cNvSpPr/>
          <p:nvPr/>
        </p:nvSpPr>
        <p:spPr>
          <a:xfrm>
            <a:off x="640080" y="551383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41248" y="5440680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Authenticatie vs. autorisatie</a:t>
            </a:r>
          </a:p>
        </p:txBody>
      </p:sp>
      <p:sp>
        <p:nvSpPr>
          <p:cNvPr id="11" name="Oval 10"/>
          <p:cNvSpPr/>
          <p:nvPr/>
        </p:nvSpPr>
        <p:spPr>
          <a:xfrm>
            <a:off x="640080" y="584301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41248" y="5769864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Drie methodes: e-mail/password, magic link, OAuth</a:t>
            </a:r>
          </a:p>
        </p:txBody>
      </p:sp>
      <p:sp>
        <p:nvSpPr>
          <p:cNvPr id="13" name="Oval 12"/>
          <p:cNvSpPr/>
          <p:nvPr/>
        </p:nvSpPr>
        <p:spPr>
          <a:xfrm>
            <a:off x="640080" y="6172200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41248" y="6099048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Sessie-cookies en @supabase/ssr in Next.js 16</a:t>
            </a:r>
          </a:p>
        </p:txBody>
      </p:sp>
      <p:sp>
        <p:nvSpPr>
          <p:cNvPr id="15" name="Oval 14"/>
          <p:cNvSpPr/>
          <p:nvPr/>
        </p:nvSpPr>
        <p:spPr>
          <a:xfrm>
            <a:off x="640080" y="650138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41248" y="6428232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Middleware-patroon en eerste RLS-policy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7040880"/>
            <a:ext cx="6464808" cy="1956816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31520" y="7178040"/>
            <a:ext cx="609904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EF476F"/>
                </a:solidFill>
                <a:latin typeface="Calibri"/>
              </a:rPr>
              <a:t>Leerdoelen — na deze les kan de student:</a:t>
            </a:r>
          </a:p>
        </p:txBody>
      </p:sp>
      <p:sp>
        <p:nvSpPr>
          <p:cNvPr id="19" name="Oval 18"/>
          <p:cNvSpPr/>
          <p:nvPr/>
        </p:nvSpPr>
        <p:spPr>
          <a:xfrm>
            <a:off x="822960" y="766267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024128" y="7589520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Het verschil tussen authenticatie en autorisatie uitleggen</a:t>
            </a:r>
          </a:p>
        </p:txBody>
      </p:sp>
      <p:sp>
        <p:nvSpPr>
          <p:cNvPr id="21" name="Oval 20"/>
          <p:cNvSpPr/>
          <p:nvPr/>
        </p:nvSpPr>
        <p:spPr>
          <a:xfrm>
            <a:off x="822960" y="799185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024128" y="7918704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Een werkende signup/login/logout-flow bouwen</a:t>
            </a:r>
          </a:p>
        </p:txBody>
      </p:sp>
      <p:sp>
        <p:nvSpPr>
          <p:cNvPr id="23" name="Oval 22"/>
          <p:cNvSpPr/>
          <p:nvPr/>
        </p:nvSpPr>
        <p:spPr>
          <a:xfrm>
            <a:off x="822960" y="8321040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1024128" y="8247888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Een Next.js middleware schrijven die routes beschermt</a:t>
            </a:r>
          </a:p>
        </p:txBody>
      </p:sp>
      <p:sp>
        <p:nvSpPr>
          <p:cNvPr id="25" name="Oval 24"/>
          <p:cNvSpPr/>
          <p:nvPr/>
        </p:nvSpPr>
        <p:spPr>
          <a:xfrm>
            <a:off x="822960" y="865022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1024128" y="8577072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Een eerste RLS-policy formuleren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48640" y="9272016"/>
            <a:ext cx="6464808" cy="5486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731520" y="9272016"/>
            <a:ext cx="6464808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4361EE"/>
                </a:solidFill>
                <a:latin typeface="Calibri"/>
              </a:rPr>
              <a:t>Volledig lesmateriaal: Les09-Supabase-Auth/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48640" y="10232136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888888"/>
                </a:solidFill>
                <a:latin typeface="Calibri"/>
              </a:rPr>
              <a:t>NOVI Hogeschool Utrecht — AI Developer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270248" y="10232136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>
                <a:solidFill>
                  <a:srgbClr val="888888"/>
                </a:solidFill>
                <a:latin typeface="Calibri"/>
              </a:rPr>
              <a:t>Les 9 — Supabase Auth — eerste login flow · Pagina 13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274320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48640"/>
            <a:ext cx="27432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DEEL 2 — TECHNICAL FOUNDATIONS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74720" y="548640"/>
            <a:ext cx="27432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555555"/>
                </a:solidFill>
                <a:latin typeface="Calibri"/>
              </a:rPr>
              <a:t>Les 10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6464808" cy="1280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Supabase Auth &amp; RLS verdieping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65176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Beschrijving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3017520"/>
            <a:ext cx="6464808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Vervolg op Les 9. We bouwen de auth-flow uit tot productie-kwaliteit en zetten RLS goed in. Aan het einde is QuickPoll multi-user veilig.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502920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Te behandelen</a:t>
            </a:r>
          </a:p>
        </p:txBody>
      </p:sp>
      <p:sp>
        <p:nvSpPr>
          <p:cNvPr id="9" name="Oval 8"/>
          <p:cNvSpPr/>
          <p:nvPr/>
        </p:nvSpPr>
        <p:spPr>
          <a:xfrm>
            <a:off x="640080" y="551383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41248" y="5440680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De drie auth-methodes in detail</a:t>
            </a:r>
          </a:p>
        </p:txBody>
      </p:sp>
      <p:sp>
        <p:nvSpPr>
          <p:cNvPr id="11" name="Oval 10"/>
          <p:cNvSpPr/>
          <p:nvPr/>
        </p:nvSpPr>
        <p:spPr>
          <a:xfrm>
            <a:off x="640080" y="584301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41248" y="5769864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Hoe sessies écht werken: JWT, refresh tokens, cookies</a:t>
            </a:r>
          </a:p>
        </p:txBody>
      </p:sp>
      <p:sp>
        <p:nvSpPr>
          <p:cNvPr id="13" name="Oval 12"/>
          <p:cNvSpPr/>
          <p:nvPr/>
        </p:nvSpPr>
        <p:spPr>
          <a:xfrm>
            <a:off x="640080" y="6172200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41248" y="6099048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Row Level Security: using vs. with check</a:t>
            </a:r>
          </a:p>
        </p:txBody>
      </p:sp>
      <p:sp>
        <p:nvSpPr>
          <p:cNvPr id="15" name="Oval 14"/>
          <p:cNvSpPr/>
          <p:nvPr/>
        </p:nvSpPr>
        <p:spPr>
          <a:xfrm>
            <a:off x="640080" y="650138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41248" y="6428232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Beschermde routes via middleware en server components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7040880"/>
            <a:ext cx="6464808" cy="1956816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31520" y="7178040"/>
            <a:ext cx="609904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EF476F"/>
                </a:solidFill>
                <a:latin typeface="Calibri"/>
              </a:rPr>
              <a:t>Leerdoelen — na deze les kan de student:</a:t>
            </a:r>
          </a:p>
        </p:txBody>
      </p:sp>
      <p:sp>
        <p:nvSpPr>
          <p:cNvPr id="19" name="Oval 18"/>
          <p:cNvSpPr/>
          <p:nvPr/>
        </p:nvSpPr>
        <p:spPr>
          <a:xfrm>
            <a:off x="822960" y="766267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024128" y="7589520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Een complete auth-flow opzetten in Next.js + Supabase</a:t>
            </a:r>
          </a:p>
        </p:txBody>
      </p:sp>
      <p:sp>
        <p:nvSpPr>
          <p:cNvPr id="21" name="Oval 20"/>
          <p:cNvSpPr/>
          <p:nvPr/>
        </p:nvSpPr>
        <p:spPr>
          <a:xfrm>
            <a:off x="822960" y="799185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024128" y="7918704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Effectieve RLS-policies schrijven met auth.uid()</a:t>
            </a:r>
          </a:p>
        </p:txBody>
      </p:sp>
      <p:sp>
        <p:nvSpPr>
          <p:cNvPr id="23" name="Oval 22"/>
          <p:cNvSpPr/>
          <p:nvPr/>
        </p:nvSpPr>
        <p:spPr>
          <a:xfrm>
            <a:off x="822960" y="8321040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1024128" y="8247888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Het verschil uitleggen tussen auth in code en auth in de database</a:t>
            </a:r>
          </a:p>
        </p:txBody>
      </p:sp>
      <p:sp>
        <p:nvSpPr>
          <p:cNvPr id="25" name="Oval 24"/>
          <p:cNvSpPr/>
          <p:nvPr/>
        </p:nvSpPr>
        <p:spPr>
          <a:xfrm>
            <a:off x="822960" y="865022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1024128" y="8577072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Een poll-app maken die multi-user-veilig is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48640" y="9272016"/>
            <a:ext cx="6464808" cy="5486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731520" y="9272016"/>
            <a:ext cx="6464808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4361EE"/>
                </a:solidFill>
                <a:latin typeface="Calibri"/>
              </a:rPr>
              <a:t>Volledig lesmateriaal: Les10-Supabase-Auth/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48640" y="10232136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888888"/>
                </a:solidFill>
                <a:latin typeface="Calibri"/>
              </a:rPr>
              <a:t>NOVI Hogeschool Utrecht — AI Developer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270248" y="10232136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>
                <a:solidFill>
                  <a:srgbClr val="888888"/>
                </a:solidFill>
                <a:latin typeface="Calibri"/>
              </a:rPr>
              <a:t>Les 10 — Supabase Auth &amp; RLS verdieping · Pagina 14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2377440" cy="50292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48640"/>
            <a:ext cx="237744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Calibri"/>
              </a:rPr>
              <a:t>DEEL 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371600"/>
            <a:ext cx="6464808" cy="1280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600" b="1">
                <a:solidFill>
                  <a:srgbClr val="000000"/>
                </a:solidFill>
                <a:latin typeface="Calibri"/>
              </a:rPr>
              <a:t>AI Development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743200"/>
            <a:ext cx="6464808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>
                <a:solidFill>
                  <a:srgbClr val="555555"/>
                </a:solidFill>
                <a:latin typeface="Calibri"/>
              </a:rPr>
              <a:t>Les 11 – 16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840480"/>
            <a:ext cx="6464808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Vercel AI SDK, Tool Calling, Cursor + Vercel deploy, Agents, RAG met embeddings, en Model Context Protocol (MCP).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594360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16A34A"/>
                </a:solidFill>
                <a:latin typeface="Calibri"/>
              </a:rPr>
              <a:t>Lessen in dit deel: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6400800"/>
            <a:ext cx="640080" cy="32004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48640" y="6400800"/>
            <a:ext cx="64008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L11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71600" y="6400800"/>
            <a:ext cx="54864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Vercel AI SDK — praat met je data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6812280"/>
            <a:ext cx="640080" cy="32004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48640" y="6812280"/>
            <a:ext cx="64008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L12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71600" y="6812280"/>
            <a:ext cx="54864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Tool Calling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48640" y="7223760"/>
            <a:ext cx="640080" cy="32004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48640" y="7223760"/>
            <a:ext cx="64008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L13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371600" y="7223760"/>
            <a:ext cx="54864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Externe APIs + Cursor + Vercel deploy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7635240"/>
            <a:ext cx="640080" cy="32004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48640" y="7635240"/>
            <a:ext cx="64008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L14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371600" y="7635240"/>
            <a:ext cx="54864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Agents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8046720"/>
            <a:ext cx="640080" cy="32004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48640" y="8046720"/>
            <a:ext cx="64008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L15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371600" y="8046720"/>
            <a:ext cx="54864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RAG + Embeddings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48640" y="8458200"/>
            <a:ext cx="640080" cy="32004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548640" y="8458200"/>
            <a:ext cx="64008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L16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371600" y="8458200"/>
            <a:ext cx="54864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Model Context Protocol (MCP)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48640" y="10232136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888888"/>
                </a:solidFill>
                <a:latin typeface="Calibri"/>
              </a:rPr>
              <a:t>NOVI Hogeschool Utrecht — AI Developer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270248" y="10232136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>
                <a:solidFill>
                  <a:srgbClr val="888888"/>
                </a:solidFill>
                <a:latin typeface="Calibri"/>
              </a:rPr>
              <a:t>Deel 3 — AI Development · Pagina 15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2743200" cy="41148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48640"/>
            <a:ext cx="27432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DEEL 3 — AI DEVELOPMENT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74720" y="548640"/>
            <a:ext cx="27432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555555"/>
                </a:solidFill>
                <a:latin typeface="Calibri"/>
              </a:rPr>
              <a:t>Les 11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6464808" cy="1280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Vercel AI SDK — praat met je data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65176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Beschrijving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3017520"/>
            <a:ext cx="6464808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Eerste echte AI-les. We bouwen een Next.js-app from scratch, koppelen Supabase, seeden 500 fictieve bands van Polderfest 2027 en laten studenten vragen stellen aan hun eigen data.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502920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Te behandelen</a:t>
            </a:r>
          </a:p>
        </p:txBody>
      </p:sp>
      <p:sp>
        <p:nvSpPr>
          <p:cNvPr id="9" name="Oval 8"/>
          <p:cNvSpPr/>
          <p:nvPr/>
        </p:nvSpPr>
        <p:spPr>
          <a:xfrm>
            <a:off x="640080" y="551383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41248" y="5440680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Waarom een AI SDK i.p.v. de OpenAI API direct</a:t>
            </a:r>
          </a:p>
        </p:txBody>
      </p:sp>
      <p:sp>
        <p:nvSpPr>
          <p:cNvPr id="11" name="Oval 10"/>
          <p:cNvSpPr/>
          <p:nvPr/>
        </p:nvSpPr>
        <p:spPr>
          <a:xfrm>
            <a:off x="640080" y="584301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41248" y="5769864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De vier kern-functies: generateText, streamText, generateObject, streamObject</a:t>
            </a:r>
          </a:p>
        </p:txBody>
      </p:sp>
      <p:sp>
        <p:nvSpPr>
          <p:cNvPr id="13" name="Oval 12"/>
          <p:cNvSpPr/>
          <p:nvPr/>
        </p:nvSpPr>
        <p:spPr>
          <a:xfrm>
            <a:off x="640080" y="6172200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41248" y="6099048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Provider-agnostic werken (OpenAI ↔ Anthropic ↔ Google ↔ Groq)</a:t>
            </a:r>
          </a:p>
        </p:txBody>
      </p:sp>
      <p:sp>
        <p:nvSpPr>
          <p:cNvPr id="15" name="Oval 14"/>
          <p:cNvSpPr/>
          <p:nvPr/>
        </p:nvSpPr>
        <p:spPr>
          <a:xfrm>
            <a:off x="640080" y="650138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41248" y="6428232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Streaming en de UX-impact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7040880"/>
            <a:ext cx="6464808" cy="1956816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31520" y="7178040"/>
            <a:ext cx="609904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EF476F"/>
                </a:solidFill>
                <a:latin typeface="Calibri"/>
              </a:rPr>
              <a:t>Leerdoelen — na deze les kan de student:</a:t>
            </a:r>
          </a:p>
        </p:txBody>
      </p:sp>
      <p:sp>
        <p:nvSpPr>
          <p:cNvPr id="19" name="Oval 18"/>
          <p:cNvSpPr/>
          <p:nvPr/>
        </p:nvSpPr>
        <p:spPr>
          <a:xfrm>
            <a:off x="822960" y="766267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024128" y="7589520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Een Next.js-app koppelen aan Supabase + AI SDK</a:t>
            </a:r>
          </a:p>
        </p:txBody>
      </p:sp>
      <p:sp>
        <p:nvSpPr>
          <p:cNvPr id="21" name="Oval 20"/>
          <p:cNvSpPr/>
          <p:nvPr/>
        </p:nvSpPr>
        <p:spPr>
          <a:xfrm>
            <a:off x="822960" y="799185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024128" y="7918704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Streaming chat implementeren met streamText + useChat</a:t>
            </a:r>
          </a:p>
        </p:txBody>
      </p:sp>
      <p:sp>
        <p:nvSpPr>
          <p:cNvPr id="23" name="Oval 22"/>
          <p:cNvSpPr/>
          <p:nvPr/>
        </p:nvSpPr>
        <p:spPr>
          <a:xfrm>
            <a:off x="822960" y="8321040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1024128" y="8247888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Een eigen dataset seeden en die met een LLM bevragen</a:t>
            </a:r>
          </a:p>
        </p:txBody>
      </p:sp>
      <p:sp>
        <p:nvSpPr>
          <p:cNvPr id="25" name="Oval 24"/>
          <p:cNvSpPr/>
          <p:nvPr/>
        </p:nvSpPr>
        <p:spPr>
          <a:xfrm>
            <a:off x="822960" y="865022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1024128" y="8577072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Het verschil uitleggen tussen direct OpenAI-calls en de AI SDK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48640" y="9272016"/>
            <a:ext cx="6464808" cy="5486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731520" y="9272016"/>
            <a:ext cx="6464808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4361EE"/>
                </a:solidFill>
                <a:latin typeface="Calibri"/>
              </a:rPr>
              <a:t>Volledig lesmateriaal: Les11-AI-SDK/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48640" y="10232136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888888"/>
                </a:solidFill>
                <a:latin typeface="Calibri"/>
              </a:rPr>
              <a:t>NOVI Hogeschool Utrecht — AI Developer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270248" y="10232136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>
                <a:solidFill>
                  <a:srgbClr val="888888"/>
                </a:solidFill>
                <a:latin typeface="Calibri"/>
              </a:rPr>
              <a:t>Les 11 — Vercel AI SDK — praat met je data · Pagina 16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2743200" cy="41148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48640"/>
            <a:ext cx="27432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DEEL 3 — AI DEVELOPMENT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74720" y="548640"/>
            <a:ext cx="27432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555555"/>
                </a:solidFill>
                <a:latin typeface="Calibri"/>
              </a:rPr>
              <a:t>Les 12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6464808" cy="1280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Tool Calling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65176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Beschrijving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3017520"/>
            <a:ext cx="6464808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Vervolg op Les 11. We lossen het schaalprobleem op: niet alles in context, maar de AI laten kiezen welke tool nodig is. We bouwen 6 tools voor de Polderfest-app.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502920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Te behandelen</a:t>
            </a:r>
          </a:p>
        </p:txBody>
      </p:sp>
      <p:sp>
        <p:nvSpPr>
          <p:cNvPr id="9" name="Oval 8"/>
          <p:cNvSpPr/>
          <p:nvPr/>
        </p:nvSpPr>
        <p:spPr>
          <a:xfrm>
            <a:off x="640080" y="551383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41248" y="5440680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Wat is Tool Calling? Vergelijking met traditionele API-call</a:t>
            </a:r>
          </a:p>
        </p:txBody>
      </p:sp>
      <p:sp>
        <p:nvSpPr>
          <p:cNvPr id="11" name="Oval 10"/>
          <p:cNvSpPr/>
          <p:nvPr/>
        </p:nvSpPr>
        <p:spPr>
          <a:xfrm>
            <a:off x="640080" y="584301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41248" y="5769864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Het schaalprobleem: 30.000 tokens per call werkt niet voor 50.000 records</a:t>
            </a:r>
          </a:p>
        </p:txBody>
      </p:sp>
      <p:sp>
        <p:nvSpPr>
          <p:cNvPr id="13" name="Oval 12"/>
          <p:cNvSpPr/>
          <p:nvPr/>
        </p:nvSpPr>
        <p:spPr>
          <a:xfrm>
            <a:off x="640080" y="6172200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41248" y="6099048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tool({ description, inputSchema, execute }) met Zod</a:t>
            </a:r>
          </a:p>
        </p:txBody>
      </p:sp>
      <p:sp>
        <p:nvSpPr>
          <p:cNvPr id="15" name="Oval 14"/>
          <p:cNvSpPr/>
          <p:nvPr/>
        </p:nvSpPr>
        <p:spPr>
          <a:xfrm>
            <a:off x="640080" y="650138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41248" y="6428232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stopWhen: stepCountIs(5) — multi-step reasoning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7040880"/>
            <a:ext cx="6464808" cy="1956816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31520" y="7178040"/>
            <a:ext cx="609904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EF476F"/>
                </a:solidFill>
                <a:latin typeface="Calibri"/>
              </a:rPr>
              <a:t>Leerdoelen — na deze les kan de student:</a:t>
            </a:r>
          </a:p>
        </p:txBody>
      </p:sp>
      <p:sp>
        <p:nvSpPr>
          <p:cNvPr id="19" name="Oval 18"/>
          <p:cNvSpPr/>
          <p:nvPr/>
        </p:nvSpPr>
        <p:spPr>
          <a:xfrm>
            <a:off x="822960" y="766267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024128" y="7589520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Een tool definiëren met tool() en Zod-schema</a:t>
            </a:r>
          </a:p>
        </p:txBody>
      </p:sp>
      <p:sp>
        <p:nvSpPr>
          <p:cNvPr id="21" name="Oval 20"/>
          <p:cNvSpPr/>
          <p:nvPr/>
        </p:nvSpPr>
        <p:spPr>
          <a:xfrm>
            <a:off x="822960" y="799185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024128" y="7918704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Multi-step tool calling configureren met stopWhen</a:t>
            </a:r>
          </a:p>
        </p:txBody>
      </p:sp>
      <p:sp>
        <p:nvSpPr>
          <p:cNvPr id="23" name="Oval 22"/>
          <p:cNvSpPr/>
          <p:nvPr/>
        </p:nvSpPr>
        <p:spPr>
          <a:xfrm>
            <a:off x="822960" y="8321040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1024128" y="8247888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Een Supabase-query als tool blootstellen aan de LLM</a:t>
            </a:r>
          </a:p>
        </p:txBody>
      </p:sp>
      <p:sp>
        <p:nvSpPr>
          <p:cNvPr id="25" name="Oval 24"/>
          <p:cNvSpPr/>
          <p:nvPr/>
        </p:nvSpPr>
        <p:spPr>
          <a:xfrm>
            <a:off x="822960" y="865022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1024128" y="8577072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Bepalen wanneer tool calling de juiste oplossing is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48640" y="9272016"/>
            <a:ext cx="6464808" cy="5486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731520" y="9272016"/>
            <a:ext cx="6464808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4361EE"/>
                </a:solidFill>
                <a:latin typeface="Calibri"/>
              </a:rPr>
              <a:t>Volledig lesmateriaal: Les12-Tool-Calling/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48640" y="10232136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888888"/>
                </a:solidFill>
                <a:latin typeface="Calibri"/>
              </a:rPr>
              <a:t>NOVI Hogeschool Utrecht — AI Developer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270248" y="10232136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>
                <a:solidFill>
                  <a:srgbClr val="888888"/>
                </a:solidFill>
                <a:latin typeface="Calibri"/>
              </a:rPr>
              <a:t>Les 12 — Tool Calling · Pagina 17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2743200" cy="41148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48640"/>
            <a:ext cx="27432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DEEL 3 — AI DEVELOPMENT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74720" y="548640"/>
            <a:ext cx="27432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555555"/>
                </a:solidFill>
                <a:latin typeface="Calibri"/>
              </a:rPr>
              <a:t>Les 13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6464808" cy="1280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Externe APIs + Cursor + Vercel deploy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65176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Beschrijving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3017520"/>
            <a:ext cx="6464808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We verlaten localhost. Pokédex met PokéAPI, Cursor Composer + Background Agent voor feature branches, deploy naar Vercel met preview deployments + GitHub Actions CI.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502920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Te behandelen</a:t>
            </a:r>
          </a:p>
        </p:txBody>
      </p:sp>
      <p:sp>
        <p:nvSpPr>
          <p:cNvPr id="9" name="Oval 8"/>
          <p:cNvSpPr/>
          <p:nvPr/>
        </p:nvSpPr>
        <p:spPr>
          <a:xfrm>
            <a:off x="640080" y="551383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41248" y="5440680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Externe APIs in Next.js (server-side fetch, caching)</a:t>
            </a:r>
          </a:p>
        </p:txBody>
      </p:sp>
      <p:sp>
        <p:nvSpPr>
          <p:cNvPr id="11" name="Oval 10"/>
          <p:cNvSpPr/>
          <p:nvPr/>
        </p:nvSpPr>
        <p:spPr>
          <a:xfrm>
            <a:off x="640080" y="584301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41248" y="5769864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Cursor Composer vs. Background Agent</a:t>
            </a:r>
          </a:p>
        </p:txBody>
      </p:sp>
      <p:sp>
        <p:nvSpPr>
          <p:cNvPr id="13" name="Oval 12"/>
          <p:cNvSpPr/>
          <p:nvPr/>
        </p:nvSpPr>
        <p:spPr>
          <a:xfrm>
            <a:off x="640080" y="6172200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41248" y="6099048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Vercel preview deployments per branch</a:t>
            </a:r>
          </a:p>
        </p:txBody>
      </p:sp>
      <p:sp>
        <p:nvSpPr>
          <p:cNvPr id="15" name="Oval 14"/>
          <p:cNvSpPr/>
          <p:nvPr/>
        </p:nvSpPr>
        <p:spPr>
          <a:xfrm>
            <a:off x="640080" y="650138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41248" y="6428232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GitHub Actions CI (lint + build per PR)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7040880"/>
            <a:ext cx="6464808" cy="1956816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31520" y="7178040"/>
            <a:ext cx="609904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EF476F"/>
                </a:solidFill>
                <a:latin typeface="Calibri"/>
              </a:rPr>
              <a:t>Leerdoelen — na deze les kan de student:</a:t>
            </a:r>
          </a:p>
        </p:txBody>
      </p:sp>
      <p:sp>
        <p:nvSpPr>
          <p:cNvPr id="19" name="Oval 18"/>
          <p:cNvSpPr/>
          <p:nvPr/>
        </p:nvSpPr>
        <p:spPr>
          <a:xfrm>
            <a:off x="822960" y="766267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024128" y="7589520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Externe APIs aanroepen vanuit een Next.js server-route</a:t>
            </a:r>
          </a:p>
        </p:txBody>
      </p:sp>
      <p:sp>
        <p:nvSpPr>
          <p:cNvPr id="21" name="Oval 20"/>
          <p:cNvSpPr/>
          <p:nvPr/>
        </p:nvSpPr>
        <p:spPr>
          <a:xfrm>
            <a:off x="822960" y="799185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024128" y="7918704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Het verschil tussen Composer en Background Agent uitleggen</a:t>
            </a:r>
          </a:p>
        </p:txBody>
      </p:sp>
      <p:sp>
        <p:nvSpPr>
          <p:cNvPr id="23" name="Oval 22"/>
          <p:cNvSpPr/>
          <p:nvPr/>
        </p:nvSpPr>
        <p:spPr>
          <a:xfrm>
            <a:off x="822960" y="8321040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1024128" y="8247888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Een feature branch + preview deployment opzetten</a:t>
            </a:r>
          </a:p>
        </p:txBody>
      </p:sp>
      <p:sp>
        <p:nvSpPr>
          <p:cNvPr id="25" name="Oval 24"/>
          <p:cNvSpPr/>
          <p:nvPr/>
        </p:nvSpPr>
        <p:spPr>
          <a:xfrm>
            <a:off x="822960" y="865022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1024128" y="8577072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GitHub Actions CI configureren voor een Next.js project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48640" y="9272016"/>
            <a:ext cx="6464808" cy="5486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731520" y="9272016"/>
            <a:ext cx="6464808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4361EE"/>
                </a:solidFill>
                <a:latin typeface="Calibri"/>
              </a:rPr>
              <a:t>Volledig lesmateriaal: Les13-Cursor-Vercel-Deploy/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48640" y="10232136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888888"/>
                </a:solidFill>
                <a:latin typeface="Calibri"/>
              </a:rPr>
              <a:t>NOVI Hogeschool Utrecht — AI Developer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270248" y="10232136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>
                <a:solidFill>
                  <a:srgbClr val="888888"/>
                </a:solidFill>
                <a:latin typeface="Calibri"/>
              </a:rPr>
              <a:t>Les 13 — Externe APIs + Cursor + Vercel deploy · Pagina 18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2743200" cy="41148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48640"/>
            <a:ext cx="27432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DEEL 3 — AI DEVELOPMENT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74720" y="548640"/>
            <a:ext cx="27432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555555"/>
                </a:solidFill>
                <a:latin typeface="Calibri"/>
              </a:rPr>
              <a:t>Les 14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6464808" cy="1280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Agents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65176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Beschrijving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3017520"/>
            <a:ext cx="6464808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Een stap verder dan multi-step tool calling. Agents kunnen 20-50 stappen autonoom uitvoeren, eigen plannen maken en dynamisch bijsturen.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502920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Te behandelen</a:t>
            </a:r>
          </a:p>
        </p:txBody>
      </p:sp>
      <p:sp>
        <p:nvSpPr>
          <p:cNvPr id="9" name="Oval 8"/>
          <p:cNvSpPr/>
          <p:nvPr/>
        </p:nvSpPr>
        <p:spPr>
          <a:xfrm>
            <a:off x="640080" y="551383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41248" y="5440680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Wat is een agent? LLM + loop + tools + stopconditie</a:t>
            </a:r>
          </a:p>
        </p:txBody>
      </p:sp>
      <p:sp>
        <p:nvSpPr>
          <p:cNvPr id="11" name="Oval 10"/>
          <p:cNvSpPr/>
          <p:nvPr/>
        </p:nvSpPr>
        <p:spPr>
          <a:xfrm>
            <a:off x="640080" y="584301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41248" y="5769864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Wanneer wel/niet een agent gebruiken</a:t>
            </a:r>
          </a:p>
        </p:txBody>
      </p:sp>
      <p:sp>
        <p:nvSpPr>
          <p:cNvPr id="13" name="Oval 12"/>
          <p:cNvSpPr/>
          <p:nvPr/>
        </p:nvSpPr>
        <p:spPr>
          <a:xfrm>
            <a:off x="640080" y="6172200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41248" y="6099048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ToolLoopAgent, stopWhen, prepareStep</a:t>
            </a:r>
          </a:p>
        </p:txBody>
      </p:sp>
      <p:sp>
        <p:nvSpPr>
          <p:cNvPr id="15" name="Oval 14"/>
          <p:cNvSpPr/>
          <p:nvPr/>
        </p:nvSpPr>
        <p:spPr>
          <a:xfrm>
            <a:off x="640080" y="650138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41248" y="6428232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Dynamisch model + tools per stap wisselen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7040880"/>
            <a:ext cx="6464808" cy="1956816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31520" y="7178040"/>
            <a:ext cx="609904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EF476F"/>
                </a:solidFill>
                <a:latin typeface="Calibri"/>
              </a:rPr>
              <a:t>Leerdoelen — na deze les kan de student:</a:t>
            </a:r>
          </a:p>
        </p:txBody>
      </p:sp>
      <p:sp>
        <p:nvSpPr>
          <p:cNvPr id="19" name="Oval 18"/>
          <p:cNvSpPr/>
          <p:nvPr/>
        </p:nvSpPr>
        <p:spPr>
          <a:xfrm>
            <a:off x="822960" y="766267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024128" y="7589520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Het verschil uitleggen tussen tool calling en een agent</a:t>
            </a:r>
          </a:p>
        </p:txBody>
      </p:sp>
      <p:sp>
        <p:nvSpPr>
          <p:cNvPr id="21" name="Oval 20"/>
          <p:cNvSpPr/>
          <p:nvPr/>
        </p:nvSpPr>
        <p:spPr>
          <a:xfrm>
            <a:off x="822960" y="799185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024128" y="7918704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Een agent opzetten met ToolLoopAgent en custom tools</a:t>
            </a:r>
          </a:p>
        </p:txBody>
      </p:sp>
      <p:sp>
        <p:nvSpPr>
          <p:cNvPr id="23" name="Oval 22"/>
          <p:cNvSpPr/>
          <p:nvPr/>
        </p:nvSpPr>
        <p:spPr>
          <a:xfrm>
            <a:off x="822960" y="8321040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1024128" y="8247888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Een doordachte stopconditie schrijven</a:t>
            </a:r>
          </a:p>
        </p:txBody>
      </p:sp>
      <p:sp>
        <p:nvSpPr>
          <p:cNvPr id="25" name="Oval 24"/>
          <p:cNvSpPr/>
          <p:nvPr/>
        </p:nvSpPr>
        <p:spPr>
          <a:xfrm>
            <a:off x="822960" y="865022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1024128" y="8577072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Modellen dynamisch routen per stap via prepareStep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48640" y="9272016"/>
            <a:ext cx="6464808" cy="5486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731520" y="9272016"/>
            <a:ext cx="6464808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4361EE"/>
                </a:solidFill>
                <a:latin typeface="Calibri"/>
              </a:rPr>
              <a:t>Volledig lesmateriaal: Les14-Agents/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48640" y="10232136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888888"/>
                </a:solidFill>
                <a:latin typeface="Calibri"/>
              </a:rPr>
              <a:t>NOVI Hogeschool Utrecht — AI Developer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270248" y="10232136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>
                <a:solidFill>
                  <a:srgbClr val="888888"/>
                </a:solidFill>
                <a:latin typeface="Calibri"/>
              </a:rPr>
              <a:t>Les 14 — Agents · Pagina 19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548640"/>
            <a:ext cx="5486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1">
                <a:solidFill>
                  <a:srgbClr val="4361EE"/>
                </a:solidFill>
                <a:latin typeface="Calibri"/>
              </a:rPr>
              <a:t>Leerlijn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914400"/>
            <a:ext cx="6464808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600" b="1">
                <a:solidFill>
                  <a:srgbClr val="000000"/>
                </a:solidFill>
                <a:latin typeface="Calibri"/>
              </a:rPr>
              <a:t>Vier delen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2194560"/>
            <a:ext cx="6464808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Dit lesboek geeft een leesbaar overzicht van het complete AI-Developer curriculum: 18 lessen × 3 uur fysiek, opgebouwd in vier delen. Per les: beschrijving, te behandelen stof, leerdoelen en een verwijzing naar het volledige lesmateriaal in dit repository.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3657600"/>
            <a:ext cx="1463040" cy="5486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48640" y="3657600"/>
            <a:ext cx="146304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Deel 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94560" y="3657600"/>
            <a:ext cx="365760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800" b="1">
                <a:solidFill>
                  <a:srgbClr val="000000"/>
                </a:solidFill>
                <a:latin typeface="Calibri"/>
              </a:rPr>
              <a:t>AI Foundations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41848" y="3657600"/>
            <a:ext cx="137160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0">
                <a:solidFill>
                  <a:srgbClr val="555555"/>
                </a:solidFill>
                <a:latin typeface="Calibri"/>
              </a:rPr>
              <a:t>Les 1-3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94560" y="4224528"/>
            <a:ext cx="502920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Kennismaking met AI, modellen, prompt engineering en de eerste AI-coding tools (ChatGPT, OpenCode, Cursor).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5029200"/>
            <a:ext cx="1463040" cy="54864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48640" y="5029200"/>
            <a:ext cx="146304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Deel 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194560" y="5029200"/>
            <a:ext cx="365760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800" b="1">
                <a:solidFill>
                  <a:srgbClr val="000000"/>
                </a:solidFill>
                <a:latin typeface="Calibri"/>
              </a:rPr>
              <a:t>Technical Foundations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41848" y="5029200"/>
            <a:ext cx="137160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0">
                <a:solidFill>
                  <a:srgbClr val="555555"/>
                </a:solidFill>
                <a:latin typeface="Calibri"/>
              </a:rPr>
              <a:t>Les 4-10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194560" y="5596128"/>
            <a:ext cx="502920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TypeScript en Next.js basics, QuickPoll als rode draad, en Supabase + Auth + Row Level Security tot productie-niveau.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48640" y="6400800"/>
            <a:ext cx="1463040" cy="54864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548640" y="6400800"/>
            <a:ext cx="146304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Deel 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194560" y="6400800"/>
            <a:ext cx="365760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800" b="1">
                <a:solidFill>
                  <a:srgbClr val="000000"/>
                </a:solidFill>
                <a:latin typeface="Calibri"/>
              </a:rPr>
              <a:t>AI Development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41848" y="6400800"/>
            <a:ext cx="137160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0">
                <a:solidFill>
                  <a:srgbClr val="555555"/>
                </a:solidFill>
                <a:latin typeface="Calibri"/>
              </a:rPr>
              <a:t>Les 11-16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194560" y="6967728"/>
            <a:ext cx="502920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Vercel AI SDK, Tool Calling, Cursor + Vercel deploy, Agents, RAG met embeddings, en Model Context Protocol (MCP).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7772400"/>
            <a:ext cx="1463040" cy="548640"/>
          </a:xfrm>
          <a:prstGeom prst="roundRect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48640" y="7772400"/>
            <a:ext cx="146304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Deel 4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194560" y="7772400"/>
            <a:ext cx="365760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800" b="1">
                <a:solidFill>
                  <a:srgbClr val="000000"/>
                </a:solidFill>
                <a:latin typeface="Calibri"/>
              </a:rPr>
              <a:t>Production &amp; Advanced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641848" y="7772400"/>
            <a:ext cx="137160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300" b="0">
                <a:solidFill>
                  <a:srgbClr val="555555"/>
                </a:solidFill>
                <a:latin typeface="Calibri"/>
              </a:rPr>
              <a:t>Les 17-18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194560" y="8339328"/>
            <a:ext cx="502920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Observability, evals, security en cost (Les 17). Voice, vision, image gen, local LLMs en edge AI (Les 18).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48640" y="10232136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888888"/>
                </a:solidFill>
                <a:latin typeface="Calibri"/>
              </a:rPr>
              <a:t>NOVI Hogeschool Utrecht — AI Developer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270248" y="10232136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>
                <a:solidFill>
                  <a:srgbClr val="888888"/>
                </a:solidFill>
                <a:latin typeface="Calibri"/>
              </a:rPr>
              <a:t>Inhoud · Pagina 2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2743200" cy="41148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48640"/>
            <a:ext cx="27432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DEEL 3 — AI DEVELOPMENT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74720" y="548640"/>
            <a:ext cx="27432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555555"/>
                </a:solidFill>
                <a:latin typeface="Calibri"/>
              </a:rPr>
              <a:t>Les 15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6464808" cy="1280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RAG + Embeddings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65176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Beschrijving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3017520"/>
            <a:ext cx="6464808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Hoe laat je een LLM antwoorden op basis van documenten die hij nooit zag? RAG. We bouwen een PDF Q&amp;A-app met embeddings, pgvector en context-injectie.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502920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Te behandelen</a:t>
            </a:r>
          </a:p>
        </p:txBody>
      </p:sp>
      <p:sp>
        <p:nvSpPr>
          <p:cNvPr id="9" name="Oval 8"/>
          <p:cNvSpPr/>
          <p:nvPr/>
        </p:nvSpPr>
        <p:spPr>
          <a:xfrm>
            <a:off x="640080" y="551383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41248" y="5440680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Het probleem: LLM kent jouw documenten niet</a:t>
            </a:r>
          </a:p>
        </p:txBody>
      </p:sp>
      <p:sp>
        <p:nvSpPr>
          <p:cNvPr id="11" name="Oval 10"/>
          <p:cNvSpPr/>
          <p:nvPr/>
        </p:nvSpPr>
        <p:spPr>
          <a:xfrm>
            <a:off x="640080" y="584301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41248" y="5769864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Twee oplossingen: alles meesturen vs. RAG</a:t>
            </a:r>
          </a:p>
        </p:txBody>
      </p:sp>
      <p:sp>
        <p:nvSpPr>
          <p:cNvPr id="13" name="Oval 12"/>
          <p:cNvSpPr/>
          <p:nvPr/>
        </p:nvSpPr>
        <p:spPr>
          <a:xfrm>
            <a:off x="640080" y="6172200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41248" y="6099048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Wat zijn embeddings? Vectoren, semantische gelijkenis</a:t>
            </a:r>
          </a:p>
        </p:txBody>
      </p:sp>
      <p:sp>
        <p:nvSpPr>
          <p:cNvPr id="15" name="Oval 14"/>
          <p:cNvSpPr/>
          <p:nvPr/>
        </p:nvSpPr>
        <p:spPr>
          <a:xfrm>
            <a:off x="640080" y="650138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41248" y="6428232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pgvector in Supabase: tabel-setup en index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7040880"/>
            <a:ext cx="6464808" cy="1956816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31520" y="7178040"/>
            <a:ext cx="609904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EF476F"/>
                </a:solidFill>
                <a:latin typeface="Calibri"/>
              </a:rPr>
              <a:t>Leerdoelen — na deze les kan de student:</a:t>
            </a:r>
          </a:p>
        </p:txBody>
      </p:sp>
      <p:sp>
        <p:nvSpPr>
          <p:cNvPr id="19" name="Oval 18"/>
          <p:cNvSpPr/>
          <p:nvPr/>
        </p:nvSpPr>
        <p:spPr>
          <a:xfrm>
            <a:off x="822960" y="766267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024128" y="7589520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Het RAG-pattern uitleggen aan een collega</a:t>
            </a:r>
          </a:p>
        </p:txBody>
      </p:sp>
      <p:sp>
        <p:nvSpPr>
          <p:cNvPr id="21" name="Oval 20"/>
          <p:cNvSpPr/>
          <p:nvPr/>
        </p:nvSpPr>
        <p:spPr>
          <a:xfrm>
            <a:off x="822960" y="799185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024128" y="7918704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pgvector configureren in Supabase</a:t>
            </a:r>
          </a:p>
        </p:txBody>
      </p:sp>
      <p:sp>
        <p:nvSpPr>
          <p:cNvPr id="23" name="Oval 22"/>
          <p:cNvSpPr/>
          <p:nvPr/>
        </p:nvSpPr>
        <p:spPr>
          <a:xfrm>
            <a:off x="822960" y="8321040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1024128" y="8247888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PDF-content chunken en embedden</a:t>
            </a:r>
          </a:p>
        </p:txBody>
      </p:sp>
      <p:sp>
        <p:nvSpPr>
          <p:cNvPr id="25" name="Oval 24"/>
          <p:cNvSpPr/>
          <p:nvPr/>
        </p:nvSpPr>
        <p:spPr>
          <a:xfrm>
            <a:off x="822960" y="865022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1024128" y="8577072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Een werkende vector-search query schrijven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48640" y="9272016"/>
            <a:ext cx="6464808" cy="5486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731520" y="9272016"/>
            <a:ext cx="6464808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4361EE"/>
                </a:solidFill>
                <a:latin typeface="Calibri"/>
              </a:rPr>
              <a:t>Volledig lesmateriaal: Les15-RAG-Embeddings/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48640" y="10232136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888888"/>
                </a:solidFill>
                <a:latin typeface="Calibri"/>
              </a:rPr>
              <a:t>NOVI Hogeschool Utrecht — AI Developer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270248" y="10232136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>
                <a:solidFill>
                  <a:srgbClr val="888888"/>
                </a:solidFill>
                <a:latin typeface="Calibri"/>
              </a:rPr>
              <a:t>Les 15 — RAG + Embeddings · Pagina 20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2743200" cy="41148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48640"/>
            <a:ext cx="27432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DEEL 3 — AI DEVELOPMENT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74720" y="548640"/>
            <a:ext cx="27432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555555"/>
                </a:solidFill>
                <a:latin typeface="Calibri"/>
              </a:rPr>
              <a:t>Les 16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6464808" cy="1280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Model Context Protocol (MCP)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65176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Beschrijving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3017520"/>
            <a:ext cx="6464808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MCP is de open standaard waarmee AI-clients koppelen aan tools en data. We bouwen een eigen MCP-server voor Polderfest-data en laden hem in Cursor + Claude Desktop.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502920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Te behandelen</a:t>
            </a:r>
          </a:p>
        </p:txBody>
      </p:sp>
      <p:sp>
        <p:nvSpPr>
          <p:cNvPr id="9" name="Oval 8"/>
          <p:cNvSpPr/>
          <p:nvPr/>
        </p:nvSpPr>
        <p:spPr>
          <a:xfrm>
            <a:off x="640080" y="551383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41248" y="5440680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Wat is MCP en waarom bestaat het?</a:t>
            </a:r>
          </a:p>
        </p:txBody>
      </p:sp>
      <p:sp>
        <p:nvSpPr>
          <p:cNvPr id="11" name="Oval 10"/>
          <p:cNvSpPr/>
          <p:nvPr/>
        </p:nvSpPr>
        <p:spPr>
          <a:xfrm>
            <a:off x="640080" y="584301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41248" y="5769864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MCP-architectuur: server, client, transport (stdio, HTTP)</a:t>
            </a:r>
          </a:p>
        </p:txBody>
      </p:sp>
      <p:sp>
        <p:nvSpPr>
          <p:cNvPr id="13" name="Oval 12"/>
          <p:cNvSpPr/>
          <p:nvPr/>
        </p:nvSpPr>
        <p:spPr>
          <a:xfrm>
            <a:off x="640080" y="6172200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41248" y="6099048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Tools vs. Resources vs. Prompts</a:t>
            </a:r>
          </a:p>
        </p:txBody>
      </p:sp>
      <p:sp>
        <p:nvSpPr>
          <p:cNvPr id="15" name="Oval 14"/>
          <p:cNvSpPr/>
          <p:nvPr/>
        </p:nvSpPr>
        <p:spPr>
          <a:xfrm>
            <a:off x="640080" y="650138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41248" y="6428232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Bestaande MCP-ecosysteem (filesystem, git, Slack, GitHub)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7040880"/>
            <a:ext cx="6464808" cy="1956816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31520" y="7178040"/>
            <a:ext cx="609904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EF476F"/>
                </a:solidFill>
                <a:latin typeface="Calibri"/>
              </a:rPr>
              <a:t>Leerdoelen — na deze les kan de student:</a:t>
            </a:r>
          </a:p>
        </p:txBody>
      </p:sp>
      <p:sp>
        <p:nvSpPr>
          <p:cNvPr id="19" name="Oval 18"/>
          <p:cNvSpPr/>
          <p:nvPr/>
        </p:nvSpPr>
        <p:spPr>
          <a:xfrm>
            <a:off x="822960" y="766267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024128" y="7589520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MCP uitleggen aan een collega</a:t>
            </a:r>
          </a:p>
        </p:txBody>
      </p:sp>
      <p:sp>
        <p:nvSpPr>
          <p:cNvPr id="21" name="Oval 20"/>
          <p:cNvSpPr/>
          <p:nvPr/>
        </p:nvSpPr>
        <p:spPr>
          <a:xfrm>
            <a:off x="822960" y="799185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024128" y="7918704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Een eigen MCP-server opzetten met de TypeScript SDK</a:t>
            </a:r>
          </a:p>
        </p:txBody>
      </p:sp>
      <p:sp>
        <p:nvSpPr>
          <p:cNvPr id="23" name="Oval 22"/>
          <p:cNvSpPr/>
          <p:nvPr/>
        </p:nvSpPr>
        <p:spPr>
          <a:xfrm>
            <a:off x="822960" y="8321040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1024128" y="8247888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Een server laden in Cursor en/of Claude Desktop</a:t>
            </a:r>
          </a:p>
        </p:txBody>
      </p:sp>
      <p:sp>
        <p:nvSpPr>
          <p:cNvPr id="25" name="Oval 24"/>
          <p:cNvSpPr/>
          <p:nvPr/>
        </p:nvSpPr>
        <p:spPr>
          <a:xfrm>
            <a:off x="822960" y="865022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1024128" y="8577072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Het verschil tussen Tool, Resource en Prompt benoemen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48640" y="9272016"/>
            <a:ext cx="6464808" cy="5486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731520" y="9272016"/>
            <a:ext cx="6464808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4361EE"/>
                </a:solidFill>
                <a:latin typeface="Calibri"/>
              </a:rPr>
              <a:t>Volledig lesmateriaal: Les16-MCP/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48640" y="10232136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888888"/>
                </a:solidFill>
                <a:latin typeface="Calibri"/>
              </a:rPr>
              <a:t>NOVI Hogeschool Utrecht — AI Developer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270248" y="10232136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>
                <a:solidFill>
                  <a:srgbClr val="888888"/>
                </a:solidFill>
                <a:latin typeface="Calibri"/>
              </a:rPr>
              <a:t>Les 16 — Model Context Protocol (MCP) · Pagina 21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2377440" cy="502920"/>
          </a:xfrm>
          <a:prstGeom prst="roundRect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48640"/>
            <a:ext cx="237744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Calibri"/>
              </a:rPr>
              <a:t>DEEL 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371600"/>
            <a:ext cx="6464808" cy="1280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600" b="1">
                <a:solidFill>
                  <a:srgbClr val="000000"/>
                </a:solidFill>
                <a:latin typeface="Calibri"/>
              </a:rPr>
              <a:t>Production &amp; Advanced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743200"/>
            <a:ext cx="6464808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>
                <a:solidFill>
                  <a:srgbClr val="555555"/>
                </a:solidFill>
                <a:latin typeface="Calibri"/>
              </a:rPr>
              <a:t>Les 17 – 18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840480"/>
            <a:ext cx="6464808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Observability, evals, security en cost (Les 17). Voice, vision, image gen, local LLMs en edge AI (Les 18).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594360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FFC107"/>
                </a:solidFill>
                <a:latin typeface="Calibri"/>
              </a:rPr>
              <a:t>Lessen in dit deel: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6400800"/>
            <a:ext cx="640080" cy="320040"/>
          </a:xfrm>
          <a:prstGeom prst="roundRect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48640" y="6400800"/>
            <a:ext cx="64008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L17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71600" y="6400800"/>
            <a:ext cx="54864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AI Production Polish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6812280"/>
            <a:ext cx="640080" cy="320040"/>
          </a:xfrm>
          <a:prstGeom prst="roundRect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48640" y="6812280"/>
            <a:ext cx="64008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L18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71600" y="6812280"/>
            <a:ext cx="54864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Advanced AI Toolbox + wrap-up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8640" y="10232136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888888"/>
                </a:solidFill>
                <a:latin typeface="Calibri"/>
              </a:rPr>
              <a:t>NOVI Hogeschool Utrecht — AI Developer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70248" y="10232136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>
                <a:solidFill>
                  <a:srgbClr val="888888"/>
                </a:solidFill>
                <a:latin typeface="Calibri"/>
              </a:rPr>
              <a:t>Deel 4 — Production &amp; Advanced · Pagina 22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2743200" cy="411480"/>
          </a:xfrm>
          <a:prstGeom prst="roundRect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48640"/>
            <a:ext cx="27432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DEEL 4 — PRODUCTION &amp; ADVANCED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74720" y="548640"/>
            <a:ext cx="27432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555555"/>
                </a:solidFill>
                <a:latin typeface="Calibri"/>
              </a:rPr>
              <a:t>Les 17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6464808" cy="1280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AI Production Polish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65176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Beschrijving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3017520"/>
            <a:ext cx="6464808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Van 'het werkt op mijn laptop' naar productie-klaar. Vier pillaren: observability (Langfuse), evals (LLM-as-judge), security (prompt injection + guardrails), cost.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502920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Te behandelen</a:t>
            </a:r>
          </a:p>
        </p:txBody>
      </p:sp>
      <p:sp>
        <p:nvSpPr>
          <p:cNvPr id="9" name="Oval 8"/>
          <p:cNvSpPr/>
          <p:nvPr/>
        </p:nvSpPr>
        <p:spPr>
          <a:xfrm>
            <a:off x="640080" y="551383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41248" y="5440680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De vier pillaren: observability, evals, security, cost</a:t>
            </a:r>
          </a:p>
        </p:txBody>
      </p:sp>
      <p:sp>
        <p:nvSpPr>
          <p:cNvPr id="11" name="Oval 10"/>
          <p:cNvSpPr/>
          <p:nvPr/>
        </p:nvSpPr>
        <p:spPr>
          <a:xfrm>
            <a:off x="640080" y="584301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41248" y="5769864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Waarom logs alleen niet genoeg zijn voor AI</a:t>
            </a:r>
          </a:p>
        </p:txBody>
      </p:sp>
      <p:sp>
        <p:nvSpPr>
          <p:cNvPr id="13" name="Oval 12"/>
          <p:cNvSpPr/>
          <p:nvPr/>
        </p:nvSpPr>
        <p:spPr>
          <a:xfrm>
            <a:off x="640080" y="6172200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41248" y="6099048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Evals als unit tests voor LLM-output</a:t>
            </a:r>
          </a:p>
        </p:txBody>
      </p:sp>
      <p:sp>
        <p:nvSpPr>
          <p:cNvPr id="15" name="Oval 14"/>
          <p:cNvSpPr/>
          <p:nvPr/>
        </p:nvSpPr>
        <p:spPr>
          <a:xfrm>
            <a:off x="640080" y="650138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41248" y="6428232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Prompt injection — een echte demo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7040880"/>
            <a:ext cx="6464808" cy="1956816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31520" y="7178040"/>
            <a:ext cx="609904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EF476F"/>
                </a:solidFill>
                <a:latin typeface="Calibri"/>
              </a:rPr>
              <a:t>Leerdoelen — na deze les kan de student:</a:t>
            </a:r>
          </a:p>
        </p:txBody>
      </p:sp>
      <p:sp>
        <p:nvSpPr>
          <p:cNvPr id="19" name="Oval 18"/>
          <p:cNvSpPr/>
          <p:nvPr/>
        </p:nvSpPr>
        <p:spPr>
          <a:xfrm>
            <a:off x="822960" y="766267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024128" y="7589520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De vier productie-pillaren benoemen en uitleggen</a:t>
            </a:r>
          </a:p>
        </p:txBody>
      </p:sp>
      <p:sp>
        <p:nvSpPr>
          <p:cNvPr id="21" name="Oval 20"/>
          <p:cNvSpPr/>
          <p:nvPr/>
        </p:nvSpPr>
        <p:spPr>
          <a:xfrm>
            <a:off x="822960" y="799185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024128" y="7918704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Een AI-app instrumenteren met Langfuse-traces</a:t>
            </a:r>
          </a:p>
        </p:txBody>
      </p:sp>
      <p:sp>
        <p:nvSpPr>
          <p:cNvPr id="23" name="Oval 22"/>
          <p:cNvSpPr/>
          <p:nvPr/>
        </p:nvSpPr>
        <p:spPr>
          <a:xfrm>
            <a:off x="822960" y="8321040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1024128" y="8247888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Een LLM-as-judge eval-suite opzetten met Vitest</a:t>
            </a:r>
          </a:p>
        </p:txBody>
      </p:sp>
      <p:sp>
        <p:nvSpPr>
          <p:cNvPr id="25" name="Oval 24"/>
          <p:cNvSpPr/>
          <p:nvPr/>
        </p:nvSpPr>
        <p:spPr>
          <a:xfrm>
            <a:off x="822960" y="865022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1024128" y="8577072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Cost-per-user meten en model-routing inrichten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48640" y="9272016"/>
            <a:ext cx="6464808" cy="5486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731520" y="9272016"/>
            <a:ext cx="6464808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4361EE"/>
                </a:solidFill>
                <a:latin typeface="Calibri"/>
              </a:rPr>
              <a:t>Volledig lesmateriaal: Les17-Production-Polish/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48640" y="10232136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888888"/>
                </a:solidFill>
                <a:latin typeface="Calibri"/>
              </a:rPr>
              <a:t>NOVI Hogeschool Utrecht — AI Developer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270248" y="10232136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>
                <a:solidFill>
                  <a:srgbClr val="888888"/>
                </a:solidFill>
                <a:latin typeface="Calibri"/>
              </a:rPr>
              <a:t>Les 17 — AI Production Polish · Pagina 23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2743200" cy="411480"/>
          </a:xfrm>
          <a:prstGeom prst="roundRect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48640"/>
            <a:ext cx="27432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DEEL 4 — PRODUCTION &amp; ADVANCED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74720" y="548640"/>
            <a:ext cx="27432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555555"/>
                </a:solidFill>
                <a:latin typeface="Calibri"/>
              </a:rPr>
              <a:t>Les 18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6464808" cy="1280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Advanced AI Toolbox + wrap-up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65176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Beschrijving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3017520"/>
            <a:ext cx="6464808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Laatste les. Vijf korte demo's: voice (Whisper + TTS), vision (GPT-4o), image gen (Flux), local LLMs (Ollama), edge AI (Vercel AI Gateway). Wrap-up + vooruitblik eindopdracht.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502920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Te behandelen</a:t>
            </a:r>
          </a:p>
        </p:txBody>
      </p:sp>
      <p:sp>
        <p:nvSpPr>
          <p:cNvPr id="9" name="Oval 8"/>
          <p:cNvSpPr/>
          <p:nvPr/>
        </p:nvSpPr>
        <p:spPr>
          <a:xfrm>
            <a:off x="640080" y="551383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41248" y="5440680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Het AI-landschap eind 2026: providers en modi</a:t>
            </a:r>
          </a:p>
        </p:txBody>
      </p:sp>
      <p:sp>
        <p:nvSpPr>
          <p:cNvPr id="11" name="Oval 10"/>
          <p:cNvSpPr/>
          <p:nvPr/>
        </p:nvSpPr>
        <p:spPr>
          <a:xfrm>
            <a:off x="640080" y="584301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41248" y="5769864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Per feature: welke modaliteit past?</a:t>
            </a:r>
          </a:p>
        </p:txBody>
      </p:sp>
      <p:sp>
        <p:nvSpPr>
          <p:cNvPr id="13" name="Oval 12"/>
          <p:cNvSpPr/>
          <p:nvPr/>
        </p:nvSpPr>
        <p:spPr>
          <a:xfrm>
            <a:off x="640080" y="6172200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41248" y="6099048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Open-source vs. cloud: privacy, cost, latency</a:t>
            </a:r>
          </a:p>
        </p:txBody>
      </p:sp>
      <p:sp>
        <p:nvSpPr>
          <p:cNvPr id="15" name="Oval 14"/>
          <p:cNvSpPr/>
          <p:nvPr/>
        </p:nvSpPr>
        <p:spPr>
          <a:xfrm>
            <a:off x="640080" y="650138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41248" y="6428232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Resources en community om bij te blijven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7040880"/>
            <a:ext cx="6464808" cy="228600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31520" y="7178040"/>
            <a:ext cx="609904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EF476F"/>
                </a:solidFill>
                <a:latin typeface="Calibri"/>
              </a:rPr>
              <a:t>Leerdoelen — na deze les kan de student:</a:t>
            </a:r>
          </a:p>
        </p:txBody>
      </p:sp>
      <p:sp>
        <p:nvSpPr>
          <p:cNvPr id="19" name="Oval 18"/>
          <p:cNvSpPr/>
          <p:nvPr/>
        </p:nvSpPr>
        <p:spPr>
          <a:xfrm>
            <a:off x="822960" y="766267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024128" y="7589520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Het AI-landschap eind 2026 schetsen</a:t>
            </a:r>
          </a:p>
        </p:txBody>
      </p:sp>
      <p:sp>
        <p:nvSpPr>
          <p:cNvPr id="21" name="Oval 20"/>
          <p:cNvSpPr/>
          <p:nvPr/>
        </p:nvSpPr>
        <p:spPr>
          <a:xfrm>
            <a:off x="822960" y="799185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024128" y="7918704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Per feature de juiste modaliteit kiezen</a:t>
            </a:r>
          </a:p>
        </p:txBody>
      </p:sp>
      <p:sp>
        <p:nvSpPr>
          <p:cNvPr id="23" name="Oval 22"/>
          <p:cNvSpPr/>
          <p:nvPr/>
        </p:nvSpPr>
        <p:spPr>
          <a:xfrm>
            <a:off x="822960" y="8321040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1024128" y="8247888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Een voice- of vision-feature implementeren</a:t>
            </a:r>
          </a:p>
        </p:txBody>
      </p:sp>
      <p:sp>
        <p:nvSpPr>
          <p:cNvPr id="25" name="Oval 24"/>
          <p:cNvSpPr/>
          <p:nvPr/>
        </p:nvSpPr>
        <p:spPr>
          <a:xfrm>
            <a:off x="822960" y="865022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1024128" y="8577072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Een lokaal model draaien via Ollama</a:t>
            </a:r>
          </a:p>
        </p:txBody>
      </p:sp>
      <p:sp>
        <p:nvSpPr>
          <p:cNvPr id="27" name="Oval 26"/>
          <p:cNvSpPr/>
          <p:nvPr/>
        </p:nvSpPr>
        <p:spPr>
          <a:xfrm>
            <a:off x="822960" y="8979408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1024128" y="8906256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Vercel AI Gateway gebruiken voor automatic fallback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548640" y="9601200"/>
            <a:ext cx="6464808" cy="5486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731520" y="9601200"/>
            <a:ext cx="6464808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4361EE"/>
                </a:solidFill>
                <a:latin typeface="Calibri"/>
              </a:rPr>
              <a:t>Volledig lesmateriaal: Les18-AI-Toolbox-Next/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8640" y="10232136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888888"/>
                </a:solidFill>
                <a:latin typeface="Calibri"/>
              </a:rPr>
              <a:t>NOVI Hogeschool Utrecht — AI Developer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270248" y="10232136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>
                <a:solidFill>
                  <a:srgbClr val="888888"/>
                </a:solidFill>
                <a:latin typeface="Calibri"/>
              </a:rPr>
              <a:t>Les 18 — Advanced AI Toolbox + wrap-up · Pagina 24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5733288" y="-457200"/>
            <a:ext cx="1828800" cy="18288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548640" y="548640"/>
            <a:ext cx="2560320" cy="50292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548640"/>
            <a:ext cx="256032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AFSLUITING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371600"/>
            <a:ext cx="6464808" cy="1280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600" b="1">
                <a:solidFill>
                  <a:srgbClr val="000000"/>
                </a:solidFill>
                <a:latin typeface="Calibri"/>
              </a:rPr>
              <a:t>Eindopdracht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92608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Wat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3291840"/>
            <a:ext cx="6464808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De student bouwt zelfstandig — thuis, na de 18 lessen — een eigen AI-app die de volledige stack uit de leerlijn integreert. De eindopdracht is geen in-class lesonderdeel.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457200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Verplichte componenten</a:t>
            </a:r>
          </a:p>
        </p:txBody>
      </p:sp>
      <p:sp>
        <p:nvSpPr>
          <p:cNvPr id="9" name="Oval 8"/>
          <p:cNvSpPr/>
          <p:nvPr/>
        </p:nvSpPr>
        <p:spPr>
          <a:xfrm>
            <a:off x="640080" y="510235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41248" y="5029200"/>
            <a:ext cx="6263640" cy="38404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Next.js 16 + TypeScript + Tailwind / Shadcn</a:t>
            </a:r>
          </a:p>
        </p:txBody>
      </p:sp>
      <p:sp>
        <p:nvSpPr>
          <p:cNvPr id="11" name="Oval 10"/>
          <p:cNvSpPr/>
          <p:nvPr/>
        </p:nvSpPr>
        <p:spPr>
          <a:xfrm>
            <a:off x="640080" y="5486400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41248" y="5413248"/>
            <a:ext cx="6263640" cy="38404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Supabase met authenticatie en Row Level Security</a:t>
            </a:r>
          </a:p>
        </p:txBody>
      </p:sp>
      <p:sp>
        <p:nvSpPr>
          <p:cNvPr id="13" name="Oval 12"/>
          <p:cNvSpPr/>
          <p:nvPr/>
        </p:nvSpPr>
        <p:spPr>
          <a:xfrm>
            <a:off x="640080" y="5870448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41248" y="5797296"/>
            <a:ext cx="6263640" cy="38404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Vercel AI SDK met Tool Calling</a:t>
            </a:r>
          </a:p>
        </p:txBody>
      </p:sp>
      <p:sp>
        <p:nvSpPr>
          <p:cNvPr id="15" name="Oval 14"/>
          <p:cNvSpPr/>
          <p:nvPr/>
        </p:nvSpPr>
        <p:spPr>
          <a:xfrm>
            <a:off x="640080" y="625449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41248" y="6181344"/>
            <a:ext cx="6263640" cy="38404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Minimaal één externe API</a:t>
            </a:r>
          </a:p>
        </p:txBody>
      </p:sp>
      <p:sp>
        <p:nvSpPr>
          <p:cNvPr id="17" name="Oval 16"/>
          <p:cNvSpPr/>
          <p:nvPr/>
        </p:nvSpPr>
        <p:spPr>
          <a:xfrm>
            <a:off x="640080" y="663854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41248" y="6565392"/>
            <a:ext cx="6263640" cy="38404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Deployed op Vercel met preview deployments per branch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48640" y="7772400"/>
            <a:ext cx="6464808" cy="64008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31520" y="7772400"/>
            <a:ext cx="6464808" cy="6400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Pitch: 8–12 minuten demonstratie na inleveren.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8640" y="868680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Volledige eisen, beoordelingscriteria en deadlines: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48640" y="905256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Eindopdracht-AI-Developer.md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48640" y="10232136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888888"/>
                </a:solidFill>
                <a:latin typeface="Calibri"/>
              </a:rPr>
              <a:t>NOVI Hogeschool Utrecht — AI Developer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270248" y="10232136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>
                <a:solidFill>
                  <a:srgbClr val="888888"/>
                </a:solidFill>
                <a:latin typeface="Calibri"/>
              </a:rPr>
              <a:t>Eindopdracht · Pagina 25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-731520" y="-731520"/>
            <a:ext cx="2286000" cy="22860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5733288" y="8860536"/>
            <a:ext cx="1828800" cy="182880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286000"/>
            <a:ext cx="6464808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1">
                <a:solidFill>
                  <a:srgbClr val="4361EE"/>
                </a:solidFill>
                <a:latin typeface="Calibri"/>
              </a:rPr>
              <a:t>Colofon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743200"/>
            <a:ext cx="6464808" cy="1280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600" b="1">
                <a:solidFill>
                  <a:srgbClr val="000000"/>
                </a:solidFill>
                <a:latin typeface="Calibri"/>
              </a:rPr>
              <a:t>AI Developer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4206240"/>
            <a:ext cx="6464808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>
                <a:solidFill>
                  <a:srgbClr val="555555"/>
                </a:solidFill>
                <a:latin typeface="Calibri"/>
              </a:rPr>
              <a:t>Lesboek — versie juni 2026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5486400"/>
            <a:ext cx="20116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555555"/>
                </a:solidFill>
                <a:latin typeface="Calibri"/>
              </a:rPr>
              <a:t>Opleiding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34640" y="5486400"/>
            <a:ext cx="4114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NOVI Hogeschool Utrecht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5897880"/>
            <a:ext cx="20116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555555"/>
                </a:solidFill>
                <a:latin typeface="Calibri"/>
              </a:rPr>
              <a:t>Vak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34640" y="5897880"/>
            <a:ext cx="4114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AI-Assisted Development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8640" y="6309360"/>
            <a:ext cx="20116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555555"/>
                </a:solidFill>
                <a:latin typeface="Calibri"/>
              </a:rPr>
              <a:t>Docent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34640" y="6309360"/>
            <a:ext cx="4114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Tim Rijkse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8640" y="6720840"/>
            <a:ext cx="20116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555555"/>
                </a:solidFill>
                <a:latin typeface="Calibri"/>
              </a:rPr>
              <a:t>Schooljaar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34640" y="6720840"/>
            <a:ext cx="4114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2025–2026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8640" y="7132320"/>
            <a:ext cx="20116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555555"/>
                </a:solidFill>
                <a:latin typeface="Calibri"/>
              </a:rPr>
              <a:t>Omvang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834640" y="7132320"/>
            <a:ext cx="4114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18 lessen × 3 uur fysiek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640" y="10232136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888888"/>
                </a:solidFill>
                <a:latin typeface="Calibri"/>
              </a:rPr>
              <a:t>NOVI Hogeschool Utrecht — AI Developer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270248" y="10232136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>
                <a:solidFill>
                  <a:srgbClr val="888888"/>
                </a:solidFill>
                <a:latin typeface="Calibri"/>
              </a:rPr>
              <a:t>Colofon · Pagina 26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2377440" cy="50292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48640"/>
            <a:ext cx="237744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Calibri"/>
              </a:rPr>
              <a:t>DEEL 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371600"/>
            <a:ext cx="6464808" cy="1280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600" b="1">
                <a:solidFill>
                  <a:srgbClr val="000000"/>
                </a:solidFill>
                <a:latin typeface="Calibri"/>
              </a:rPr>
              <a:t>AI Foundations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743200"/>
            <a:ext cx="6464808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>
                <a:solidFill>
                  <a:srgbClr val="555555"/>
                </a:solidFill>
                <a:latin typeface="Calibri"/>
              </a:rPr>
              <a:t>Les 1 – 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840480"/>
            <a:ext cx="6464808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Kennismaking met AI, modellen, prompt engineering en de eerste AI-coding tools (ChatGPT, OpenCode, Cursor).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594360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Lessen in dit deel: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6400800"/>
            <a:ext cx="640080" cy="3200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48640" y="6400800"/>
            <a:ext cx="64008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L1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71600" y="6400800"/>
            <a:ext cx="54864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Introductie AI &amp; LLMs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6812280"/>
            <a:ext cx="640080" cy="3200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48640" y="6812280"/>
            <a:ext cx="64008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L2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71600" y="6812280"/>
            <a:ext cx="54864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AI Code Assistants &amp; OpenCode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48640" y="7223760"/>
            <a:ext cx="640080" cy="3200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48640" y="7223760"/>
            <a:ext cx="64008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L3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371600" y="7223760"/>
            <a:ext cx="54864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Cursor Setup &amp; Basics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640" y="10232136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888888"/>
                </a:solidFill>
                <a:latin typeface="Calibri"/>
              </a:rPr>
              <a:t>NOVI Hogeschool Utrecht — AI Developer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270248" y="10232136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>
                <a:solidFill>
                  <a:srgbClr val="888888"/>
                </a:solidFill>
                <a:latin typeface="Calibri"/>
              </a:rPr>
              <a:t>Deel 1 — AI Foundations · Pagina 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2743200" cy="4114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48640"/>
            <a:ext cx="27432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DEEL 1 — AI FOUNDATIONS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74720" y="548640"/>
            <a:ext cx="27432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555555"/>
                </a:solidFill>
                <a:latin typeface="Calibri"/>
              </a:rPr>
              <a:t>Les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6464808" cy="1280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Introductie AI &amp; LLMs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65176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Beschrijving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3017520"/>
            <a:ext cx="6464808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Eerste kennismaking met AI, LLMs en de praktische workflow van schets op papier naar werkende website met ChatGPT en v0.dev.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502920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Te behandelen</a:t>
            </a:r>
          </a:p>
        </p:txBody>
      </p:sp>
      <p:sp>
        <p:nvSpPr>
          <p:cNvPr id="9" name="Oval 8"/>
          <p:cNvSpPr/>
          <p:nvPr/>
        </p:nvSpPr>
        <p:spPr>
          <a:xfrm>
            <a:off x="640080" y="551383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41248" y="5440680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Wat is AI en wat is een Large Language Model (next-token prediction)</a:t>
            </a:r>
          </a:p>
        </p:txBody>
      </p:sp>
      <p:sp>
        <p:nvSpPr>
          <p:cNvPr id="11" name="Oval 10"/>
          <p:cNvSpPr/>
          <p:nvPr/>
        </p:nvSpPr>
        <p:spPr>
          <a:xfrm>
            <a:off x="640080" y="584301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41248" y="5769864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Het AI-landschap: ChatGPT, Claude, Gemini, Grok</a:t>
            </a:r>
          </a:p>
        </p:txBody>
      </p:sp>
      <p:sp>
        <p:nvSpPr>
          <p:cNvPr id="13" name="Oval 12"/>
          <p:cNvSpPr/>
          <p:nvPr/>
        </p:nvSpPr>
        <p:spPr>
          <a:xfrm>
            <a:off x="640080" y="6172200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41248" y="6099048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Prompt engineering basics — rol, context, taak, format</a:t>
            </a:r>
          </a:p>
        </p:txBody>
      </p:sp>
      <p:sp>
        <p:nvSpPr>
          <p:cNvPr id="15" name="Oval 14"/>
          <p:cNvSpPr/>
          <p:nvPr/>
        </p:nvSpPr>
        <p:spPr>
          <a:xfrm>
            <a:off x="640080" y="650138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41248" y="6428232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Workflow: schets → ChatGPT → v0.dev → Vercel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7040880"/>
            <a:ext cx="6464808" cy="1627632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31520" y="7178040"/>
            <a:ext cx="609904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EF476F"/>
                </a:solidFill>
                <a:latin typeface="Calibri"/>
              </a:rPr>
              <a:t>Leerdoelen — na deze les kan de student:</a:t>
            </a:r>
          </a:p>
        </p:txBody>
      </p:sp>
      <p:sp>
        <p:nvSpPr>
          <p:cNvPr id="19" name="Oval 18"/>
          <p:cNvSpPr/>
          <p:nvPr/>
        </p:nvSpPr>
        <p:spPr>
          <a:xfrm>
            <a:off x="822960" y="766267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024128" y="7589520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Uitleggen hoe LLM's werken</a:t>
            </a:r>
          </a:p>
        </p:txBody>
      </p:sp>
      <p:sp>
        <p:nvSpPr>
          <p:cNvPr id="21" name="Oval 20"/>
          <p:cNvSpPr/>
          <p:nvPr/>
        </p:nvSpPr>
        <p:spPr>
          <a:xfrm>
            <a:off x="822960" y="799185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024128" y="7918704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Effectieve prompts schrijven met tech stack, kleuren en stijl</a:t>
            </a:r>
          </a:p>
        </p:txBody>
      </p:sp>
      <p:sp>
        <p:nvSpPr>
          <p:cNvPr id="23" name="Oval 22"/>
          <p:cNvSpPr/>
          <p:nvPr/>
        </p:nvSpPr>
        <p:spPr>
          <a:xfrm>
            <a:off x="822960" y="8321040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1024128" y="8247888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Een schets vertalen naar een werkende landingspagina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548640" y="8942832"/>
            <a:ext cx="6464808" cy="5486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731520" y="8942832"/>
            <a:ext cx="6464808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4361EE"/>
                </a:solidFill>
                <a:latin typeface="Calibri"/>
              </a:rPr>
              <a:t>Volledig lesmateriaal: Les01-Introductie-AI/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48640" y="10232136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888888"/>
                </a:solidFill>
                <a:latin typeface="Calibri"/>
              </a:rPr>
              <a:t>NOVI Hogeschool Utrecht — AI Developer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270248" y="10232136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>
                <a:solidFill>
                  <a:srgbClr val="888888"/>
                </a:solidFill>
                <a:latin typeface="Calibri"/>
              </a:rPr>
              <a:t>Les 1 — Introductie AI &amp; LLMs · Pagina 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2743200" cy="4114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48640"/>
            <a:ext cx="27432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DEEL 1 — AI FOUNDATIONS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74720" y="548640"/>
            <a:ext cx="27432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555555"/>
                </a:solidFill>
                <a:latin typeface="Calibri"/>
              </a:rPr>
              <a:t>Les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6464808" cy="1280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AI Code Assistants &amp; OpenCode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65176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Beschrijving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3017520"/>
            <a:ext cx="6464808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Coderen met AI op een fundamentelere manier: OpenCode als open-source CLI agent. We bouwen een eerste UI met animaties.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502920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Te behandelen</a:t>
            </a:r>
          </a:p>
        </p:txBody>
      </p:sp>
      <p:sp>
        <p:nvSpPr>
          <p:cNvPr id="9" name="Oval 8"/>
          <p:cNvSpPr/>
          <p:nvPr/>
        </p:nvSpPr>
        <p:spPr>
          <a:xfrm>
            <a:off x="640080" y="551383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41248" y="5440680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Waarom OpenCode (open-source CLI agent)</a:t>
            </a:r>
          </a:p>
        </p:txBody>
      </p:sp>
      <p:sp>
        <p:nvSpPr>
          <p:cNvPr id="11" name="Oval 10"/>
          <p:cNvSpPr/>
          <p:nvPr/>
        </p:nvSpPr>
        <p:spPr>
          <a:xfrm>
            <a:off x="640080" y="584301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41248" y="5769864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Tech stack: React, Tailwind, animatie-libraries (GSAP/Lenis)</a:t>
            </a:r>
          </a:p>
        </p:txBody>
      </p:sp>
      <p:sp>
        <p:nvSpPr>
          <p:cNvPr id="13" name="Oval 12"/>
          <p:cNvSpPr/>
          <p:nvPr/>
        </p:nvSpPr>
        <p:spPr>
          <a:xfrm>
            <a:off x="640080" y="6172200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41248" y="6099048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Live demo: UI bouwen met OpenCode</a:t>
            </a:r>
          </a:p>
        </p:txBody>
      </p:sp>
      <p:sp>
        <p:nvSpPr>
          <p:cNvPr id="15" name="Oval 14"/>
          <p:cNvSpPr/>
          <p:nvPr/>
        </p:nvSpPr>
        <p:spPr>
          <a:xfrm>
            <a:off x="640080" y="650138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41248" y="6428232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Vergelijking met chatbots: wanneer welk gereedschap?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7040880"/>
            <a:ext cx="6464808" cy="1627632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31520" y="7178040"/>
            <a:ext cx="609904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EF476F"/>
                </a:solidFill>
                <a:latin typeface="Calibri"/>
              </a:rPr>
              <a:t>Leerdoelen — na deze les kan de student:</a:t>
            </a:r>
          </a:p>
        </p:txBody>
      </p:sp>
      <p:sp>
        <p:nvSpPr>
          <p:cNvPr id="19" name="Oval 18"/>
          <p:cNvSpPr/>
          <p:nvPr/>
        </p:nvSpPr>
        <p:spPr>
          <a:xfrm>
            <a:off x="822960" y="766267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024128" y="7589520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OpenCode opzetten en productief gebruiken</a:t>
            </a:r>
          </a:p>
        </p:txBody>
      </p:sp>
      <p:sp>
        <p:nvSpPr>
          <p:cNvPr id="21" name="Oval 20"/>
          <p:cNvSpPr/>
          <p:nvPr/>
        </p:nvSpPr>
        <p:spPr>
          <a:xfrm>
            <a:off x="822960" y="799185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024128" y="7918704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Een UI bouwen via AI-pair-programming</a:t>
            </a:r>
          </a:p>
        </p:txBody>
      </p:sp>
      <p:sp>
        <p:nvSpPr>
          <p:cNvPr id="23" name="Oval 22"/>
          <p:cNvSpPr/>
          <p:nvPr/>
        </p:nvSpPr>
        <p:spPr>
          <a:xfrm>
            <a:off x="822960" y="8321040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1024128" y="8247888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Beoordelen wanneer welke AI-tool het beste past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548640" y="8942832"/>
            <a:ext cx="6464808" cy="5486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731520" y="8942832"/>
            <a:ext cx="6464808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4361EE"/>
                </a:solidFill>
                <a:latin typeface="Calibri"/>
              </a:rPr>
              <a:t>Volledig lesmateriaal: Les02-OpenCode/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48640" y="10232136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888888"/>
                </a:solidFill>
                <a:latin typeface="Calibri"/>
              </a:rPr>
              <a:t>NOVI Hogeschool Utrecht — AI Developer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270248" y="10232136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>
                <a:solidFill>
                  <a:srgbClr val="888888"/>
                </a:solidFill>
                <a:latin typeface="Calibri"/>
              </a:rPr>
              <a:t>Les 2 — AI Code Assistants &amp; OpenCode · Pagina 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2743200" cy="4114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48640"/>
            <a:ext cx="27432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DEEL 1 — AI FOUNDATIONS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74720" y="548640"/>
            <a:ext cx="27432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555555"/>
                </a:solidFill>
                <a:latin typeface="Calibri"/>
              </a:rPr>
              <a:t>Les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6464808" cy="1280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Cursor Setup &amp; Basics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65176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Beschrijving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3017520"/>
            <a:ext cx="6464808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Cursor is dé editor voor AI-development. We zetten hem op, oefenen met de kern-features en lopen door debug-uitdagingen.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502920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Te behandelen</a:t>
            </a:r>
          </a:p>
        </p:txBody>
      </p:sp>
      <p:sp>
        <p:nvSpPr>
          <p:cNvPr id="9" name="Oval 8"/>
          <p:cNvSpPr/>
          <p:nvPr/>
        </p:nvSpPr>
        <p:spPr>
          <a:xfrm>
            <a:off x="640080" y="551383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41248" y="5440680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Cursor installeren en configureren</a:t>
            </a:r>
          </a:p>
        </p:txBody>
      </p:sp>
      <p:sp>
        <p:nvSpPr>
          <p:cNvPr id="11" name="Oval 10"/>
          <p:cNvSpPr/>
          <p:nvPr/>
        </p:nvSpPr>
        <p:spPr>
          <a:xfrm>
            <a:off x="640080" y="584301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41248" y="5769864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Tab autocomplete, Composer, Chat</a:t>
            </a:r>
          </a:p>
        </p:txBody>
      </p:sp>
      <p:sp>
        <p:nvSpPr>
          <p:cNvPr id="13" name="Oval 12"/>
          <p:cNvSpPr/>
          <p:nvPr/>
        </p:nvSpPr>
        <p:spPr>
          <a:xfrm>
            <a:off x="640080" y="6172200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41248" y="6099048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Debug-challenges live oplossen</a:t>
            </a:r>
          </a:p>
        </p:txBody>
      </p:sp>
      <p:sp>
        <p:nvSpPr>
          <p:cNvPr id="15" name="Oval 14"/>
          <p:cNvSpPr/>
          <p:nvPr/>
        </p:nvSpPr>
        <p:spPr>
          <a:xfrm>
            <a:off x="640080" y="650138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41248" y="6428232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Cursor rules voor consistente output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7040880"/>
            <a:ext cx="6464808" cy="1627632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31520" y="7178040"/>
            <a:ext cx="609904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EF476F"/>
                </a:solidFill>
                <a:latin typeface="Calibri"/>
              </a:rPr>
              <a:t>Leerdoelen — na deze les kan de student:</a:t>
            </a:r>
          </a:p>
        </p:txBody>
      </p:sp>
      <p:sp>
        <p:nvSpPr>
          <p:cNvPr id="19" name="Oval 18"/>
          <p:cNvSpPr/>
          <p:nvPr/>
        </p:nvSpPr>
        <p:spPr>
          <a:xfrm>
            <a:off x="822960" y="766267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024128" y="7589520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Cursor productief gebruiken voor dagelijks werk</a:t>
            </a:r>
          </a:p>
        </p:txBody>
      </p:sp>
      <p:sp>
        <p:nvSpPr>
          <p:cNvPr id="21" name="Oval 20"/>
          <p:cNvSpPr/>
          <p:nvPr/>
        </p:nvSpPr>
        <p:spPr>
          <a:xfrm>
            <a:off x="822960" y="799185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024128" y="7918704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Composer inzetten voor multi-file edits</a:t>
            </a:r>
          </a:p>
        </p:txBody>
      </p:sp>
      <p:sp>
        <p:nvSpPr>
          <p:cNvPr id="23" name="Oval 22"/>
          <p:cNvSpPr/>
          <p:nvPr/>
        </p:nvSpPr>
        <p:spPr>
          <a:xfrm>
            <a:off x="822960" y="8321040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1024128" y="8247888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Een debug-flow met AI gestructureerd doorlopen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548640" y="8942832"/>
            <a:ext cx="6464808" cy="5486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731520" y="8942832"/>
            <a:ext cx="6464808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4361EE"/>
                </a:solidFill>
                <a:latin typeface="Calibri"/>
              </a:rPr>
              <a:t>Volledig lesmateriaal: Les03-Cursor-Basics/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48640" y="10232136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888888"/>
                </a:solidFill>
                <a:latin typeface="Calibri"/>
              </a:rPr>
              <a:t>NOVI Hogeschool Utrecht — AI Developer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270248" y="10232136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>
                <a:solidFill>
                  <a:srgbClr val="888888"/>
                </a:solidFill>
                <a:latin typeface="Calibri"/>
              </a:rPr>
              <a:t>Les 3 — Cursor Setup &amp; Basics · Pagina 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2377440" cy="50292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48640"/>
            <a:ext cx="237744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Calibri"/>
              </a:rPr>
              <a:t>DEEL 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371600"/>
            <a:ext cx="6464808" cy="1280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600" b="1">
                <a:solidFill>
                  <a:srgbClr val="000000"/>
                </a:solidFill>
                <a:latin typeface="Calibri"/>
              </a:rPr>
              <a:t>Technical Foundations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743200"/>
            <a:ext cx="6464808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>
                <a:solidFill>
                  <a:srgbClr val="555555"/>
                </a:solidFill>
                <a:latin typeface="Calibri"/>
              </a:rPr>
              <a:t>Les 4 – 10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840480"/>
            <a:ext cx="6464808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TypeScript en Next.js basics, QuickPoll als rode draad, en Supabase + Auth + Row Level Security tot productie-niveau.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594360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EF476F"/>
                </a:solidFill>
                <a:latin typeface="Calibri"/>
              </a:rPr>
              <a:t>Lessen in dit deel: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6400800"/>
            <a:ext cx="640080" cy="32004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48640" y="6400800"/>
            <a:ext cx="64008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L4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71600" y="6400800"/>
            <a:ext cx="54864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TypeScript Fundamentals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6812280"/>
            <a:ext cx="640080" cy="32004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48640" y="6812280"/>
            <a:ext cx="64008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L5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71600" y="6812280"/>
            <a:ext cx="54864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Next.js Basics — QuickPoll part 1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48640" y="7223760"/>
            <a:ext cx="640080" cy="32004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48640" y="7223760"/>
            <a:ext cx="64008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L6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371600" y="7223760"/>
            <a:ext cx="54864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Next.js QuickPoll vervolg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7635240"/>
            <a:ext cx="640080" cy="32004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48640" y="7635240"/>
            <a:ext cx="64008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L7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371600" y="7635240"/>
            <a:ext cx="54864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Supabase introductie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8046720"/>
            <a:ext cx="640080" cy="32004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48640" y="8046720"/>
            <a:ext cx="64008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L8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371600" y="8046720"/>
            <a:ext cx="54864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Van In-Memory naar Supabase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48640" y="8458200"/>
            <a:ext cx="640080" cy="32004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548640" y="8458200"/>
            <a:ext cx="64008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L9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371600" y="8458200"/>
            <a:ext cx="54864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Supabase Auth — eerste login flow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548640" y="8869680"/>
            <a:ext cx="640080" cy="32004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548640" y="8869680"/>
            <a:ext cx="64008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L10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71600" y="8869680"/>
            <a:ext cx="54864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Supabase Auth &amp; RLS verdieping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48640" y="10232136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888888"/>
                </a:solidFill>
                <a:latin typeface="Calibri"/>
              </a:rPr>
              <a:t>NOVI Hogeschool Utrecht — AI Developer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270248" y="10232136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>
                <a:solidFill>
                  <a:srgbClr val="888888"/>
                </a:solidFill>
                <a:latin typeface="Calibri"/>
              </a:rPr>
              <a:t>Deel 2 — Technical Foundations · Pagina 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274320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48640"/>
            <a:ext cx="27432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DEEL 2 — TECHNICAL FOUNDATIONS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74720" y="548640"/>
            <a:ext cx="27432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555555"/>
                </a:solidFill>
                <a:latin typeface="Calibri"/>
              </a:rPr>
              <a:t>Les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6464808" cy="1280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TypeScript Fundamentals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65176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Beschrijving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3017520"/>
            <a:ext cx="6464808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TypeScript is de basis van moderne web-development. We behandelen alles wat je nodig hebt om productiecode te schrijven en eindigen met een escape-room vol type-puzzles.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502920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Te behandelen</a:t>
            </a:r>
          </a:p>
        </p:txBody>
      </p:sp>
      <p:sp>
        <p:nvSpPr>
          <p:cNvPr id="9" name="Oval 8"/>
          <p:cNvSpPr/>
          <p:nvPr/>
        </p:nvSpPr>
        <p:spPr>
          <a:xfrm>
            <a:off x="640080" y="551383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41248" y="5440680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Waarom TypeScript boven JavaScript</a:t>
            </a:r>
          </a:p>
        </p:txBody>
      </p:sp>
      <p:sp>
        <p:nvSpPr>
          <p:cNvPr id="11" name="Oval 10"/>
          <p:cNvSpPr/>
          <p:nvPr/>
        </p:nvSpPr>
        <p:spPr>
          <a:xfrm>
            <a:off x="640080" y="584301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41248" y="5769864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Primitives, interfaces, types, generics</a:t>
            </a:r>
          </a:p>
        </p:txBody>
      </p:sp>
      <p:sp>
        <p:nvSpPr>
          <p:cNvPr id="13" name="Oval 12"/>
          <p:cNvSpPr/>
          <p:nvPr/>
        </p:nvSpPr>
        <p:spPr>
          <a:xfrm>
            <a:off x="640080" y="6172200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41248" y="6099048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Type narrowing en utility types</a:t>
            </a:r>
          </a:p>
        </p:txBody>
      </p:sp>
      <p:sp>
        <p:nvSpPr>
          <p:cNvPr id="15" name="Oval 14"/>
          <p:cNvSpPr/>
          <p:nvPr/>
        </p:nvSpPr>
        <p:spPr>
          <a:xfrm>
            <a:off x="640080" y="650138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41248" y="6428232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Escape-room met TS-puzzles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7040880"/>
            <a:ext cx="6464808" cy="1627632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31520" y="7178040"/>
            <a:ext cx="609904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EF476F"/>
                </a:solidFill>
                <a:latin typeface="Calibri"/>
              </a:rPr>
              <a:t>Leerdoelen — na deze les kan de student:</a:t>
            </a:r>
          </a:p>
        </p:txBody>
      </p:sp>
      <p:sp>
        <p:nvSpPr>
          <p:cNvPr id="19" name="Oval 18"/>
          <p:cNvSpPr/>
          <p:nvPr/>
        </p:nvSpPr>
        <p:spPr>
          <a:xfrm>
            <a:off x="822960" y="766267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024128" y="7589520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Types schrijven voor productie-code</a:t>
            </a:r>
          </a:p>
        </p:txBody>
      </p:sp>
      <p:sp>
        <p:nvSpPr>
          <p:cNvPr id="21" name="Oval 20"/>
          <p:cNvSpPr/>
          <p:nvPr/>
        </p:nvSpPr>
        <p:spPr>
          <a:xfrm>
            <a:off x="822960" y="799185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024128" y="7918704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Generics gebruiken in echte cases</a:t>
            </a:r>
          </a:p>
        </p:txBody>
      </p:sp>
      <p:sp>
        <p:nvSpPr>
          <p:cNvPr id="23" name="Oval 22"/>
          <p:cNvSpPr/>
          <p:nvPr/>
        </p:nvSpPr>
        <p:spPr>
          <a:xfrm>
            <a:off x="822960" y="8321040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1024128" y="8247888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TypeScript errors begrijpen en oplossen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548640" y="8942832"/>
            <a:ext cx="6464808" cy="5486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731520" y="8942832"/>
            <a:ext cx="6464808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4361EE"/>
                </a:solidFill>
                <a:latin typeface="Calibri"/>
              </a:rPr>
              <a:t>Volledig lesmateriaal: Les04-TypeScript-Fundamentals/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48640" y="10232136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888888"/>
                </a:solidFill>
                <a:latin typeface="Calibri"/>
              </a:rPr>
              <a:t>NOVI Hogeschool Utrecht — AI Developer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270248" y="10232136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>
                <a:solidFill>
                  <a:srgbClr val="888888"/>
                </a:solidFill>
                <a:latin typeface="Calibri"/>
              </a:rPr>
              <a:t>Les 4 — TypeScript Fundamentals · Pagina 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548640"/>
            <a:ext cx="274320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48640"/>
            <a:ext cx="27432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DEEL 2 — TECHNICAL FOUNDATIONS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74720" y="548640"/>
            <a:ext cx="27432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555555"/>
                </a:solidFill>
                <a:latin typeface="Calibri"/>
              </a:rPr>
              <a:t>Les 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6464808" cy="1280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Next.js Basics — QuickPoll part 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65176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Beschrijving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3017520"/>
            <a:ext cx="6464808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Eerste echte Next.js-les. We starten de QuickPoll-app die als rode draad door het curriculum loopt.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5029200"/>
            <a:ext cx="646480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Te behandelen</a:t>
            </a:r>
          </a:p>
        </p:txBody>
      </p:sp>
      <p:sp>
        <p:nvSpPr>
          <p:cNvPr id="9" name="Oval 8"/>
          <p:cNvSpPr/>
          <p:nvPr/>
        </p:nvSpPr>
        <p:spPr>
          <a:xfrm>
            <a:off x="640080" y="551383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41248" y="5440680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Next.js 16 App Router</a:t>
            </a:r>
          </a:p>
        </p:txBody>
      </p:sp>
      <p:sp>
        <p:nvSpPr>
          <p:cNvPr id="11" name="Oval 10"/>
          <p:cNvSpPr/>
          <p:nvPr/>
        </p:nvSpPr>
        <p:spPr>
          <a:xfrm>
            <a:off x="640080" y="584301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41248" y="5769864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Server vs. client components</a:t>
            </a:r>
          </a:p>
        </p:txBody>
      </p:sp>
      <p:sp>
        <p:nvSpPr>
          <p:cNvPr id="13" name="Oval 12"/>
          <p:cNvSpPr/>
          <p:nvPr/>
        </p:nvSpPr>
        <p:spPr>
          <a:xfrm>
            <a:off x="640080" y="6172200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41248" y="6099048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Routing, layouts, loading states</a:t>
            </a:r>
          </a:p>
        </p:txBody>
      </p:sp>
      <p:sp>
        <p:nvSpPr>
          <p:cNvPr id="15" name="Oval 14"/>
          <p:cNvSpPr/>
          <p:nvPr/>
        </p:nvSpPr>
        <p:spPr>
          <a:xfrm>
            <a:off x="640080" y="6501384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41248" y="6428232"/>
            <a:ext cx="61722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QuickPoll-app van scratch starten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7040880"/>
            <a:ext cx="6464808" cy="1627632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31520" y="7178040"/>
            <a:ext cx="609904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EF476F"/>
                </a:solidFill>
                <a:latin typeface="Calibri"/>
              </a:rPr>
              <a:t>Leerdoelen — na deze les kan de student:</a:t>
            </a:r>
          </a:p>
        </p:txBody>
      </p:sp>
      <p:sp>
        <p:nvSpPr>
          <p:cNvPr id="19" name="Oval 18"/>
          <p:cNvSpPr/>
          <p:nvPr/>
        </p:nvSpPr>
        <p:spPr>
          <a:xfrm>
            <a:off x="822960" y="7662672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024128" y="7589520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Een Next.js-app opzetten met de App Router</a:t>
            </a:r>
          </a:p>
        </p:txBody>
      </p:sp>
      <p:sp>
        <p:nvSpPr>
          <p:cNvPr id="21" name="Oval 20"/>
          <p:cNvSpPr/>
          <p:nvPr/>
        </p:nvSpPr>
        <p:spPr>
          <a:xfrm>
            <a:off x="822960" y="7991856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024128" y="7918704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Server- en client-components correct toepassen</a:t>
            </a:r>
          </a:p>
        </p:txBody>
      </p:sp>
      <p:sp>
        <p:nvSpPr>
          <p:cNvPr id="23" name="Oval 22"/>
          <p:cNvSpPr/>
          <p:nvPr/>
        </p:nvSpPr>
        <p:spPr>
          <a:xfrm>
            <a:off x="822960" y="8321040"/>
            <a:ext cx="73152" cy="73152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1024128" y="8247888"/>
            <a:ext cx="571500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Een eenvoudige interactieve poll-applicatie bouwen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548640" y="8942832"/>
            <a:ext cx="6464808" cy="5486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731520" y="8942832"/>
            <a:ext cx="6464808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4361EE"/>
                </a:solidFill>
                <a:latin typeface="Calibri"/>
              </a:rPr>
              <a:t>Volledig lesmateriaal: Les05-NextJS-Basics/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48640" y="10232136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888888"/>
                </a:solidFill>
                <a:latin typeface="Calibri"/>
              </a:rPr>
              <a:t>NOVI Hogeschool Utrecht — AI Developer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270248" y="10232136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>
                <a:solidFill>
                  <a:srgbClr val="888888"/>
                </a:solidFill>
                <a:latin typeface="Calibri"/>
              </a:rPr>
              <a:t>Les 5 — Next.js Basics — QuickPoll part 1 · Pagina 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