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2286000" cy="22860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7315200" y="5943600"/>
            <a:ext cx="1371600" cy="13716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645920"/>
            <a:ext cx="8229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>
                <a:solidFill>
                  <a:srgbClr val="555555"/>
                </a:solidFill>
                <a:latin typeface="Calibri"/>
              </a:rPr>
              <a:t>NOVI Hogeschool Utrecht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194560"/>
            <a:ext cx="822960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6400" b="1">
                <a:solidFill>
                  <a:srgbClr val="4361EE"/>
                </a:solidFill>
                <a:latin typeface="Calibri"/>
              </a:rPr>
              <a:t>AI Developer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38328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>
                <a:solidFill>
                  <a:srgbClr val="000000"/>
                </a:solidFill>
                <a:latin typeface="Calibri"/>
              </a:rPr>
              <a:t>Curriculum-overzicht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457200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>
                <a:solidFill>
                  <a:srgbClr val="555555"/>
                </a:solidFill>
                <a:latin typeface="Calibri"/>
              </a:rPr>
              <a:t>18 lessen × 3 uur fysiek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507492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Tim Rijkse — schooljaar 2025–2026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Supabase introductie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Postgres, dashboard, eerste tabel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Wat is Supabase (Postgres + auth + storage)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Project aanmaken, tabellen, kolommen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 Client in Next.js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Eerste read/write queries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Supabase-project opzetten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Tabellen en relaties ontwerpen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CRUD-operaties uitvoeren vanuit Next.js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Van In-Memory naar Supabase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QuickPoll écht naar database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Migratie: in-memory naar Supabase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Server actions die DB-calls doen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Real-time votes met Supabase Realtime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Foreign keys en relaties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QuickPoll volledig DB-backed maken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Real-time updates implementeren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Database-relaties correct modelleren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Supabase Auth — eerste login flow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signUp, signIn, signOut, Navbar, RLS intro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Authenticatie vs. autorisatie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Email/password, magic link, OAuth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Sessie-cookies + @supabase/ssr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Middleware + eerste RLS-policy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Auth vs. autorisatie uitleggen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complete login-flow bouwen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eerste RLS-policy schrijven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Supabase Auth &amp; RLS verdieping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Multi-user veiligheid op database-niveau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Drie auth-methodes in detail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JWT, refresh tokens, cookies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RLS: using vs. with check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Beschermde routes via twee patronen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Effectieve RLS-policies schrijven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Sessies veilig beheren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Multi-user veilige apps bouwen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Vercel AI SDK — praat met je 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Polderfest 2027: 500 bands in Supabase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Vier kern-functies: generateText, streamText, generateObject, streamObject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Provider-agnostic werken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Live demo: Next.js + Supabase + AI SDK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Eerste chat-route met streaming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AI-app opzetten met de Vercel AI SDK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Streaming chat implementeren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eigen dataset bevragen met een LLM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Tool Calling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Laat AI zelf functies kiezen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Het schaalprobleem: niet alles in context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tool({ description, inputSchema, execute })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stopWhen + multi-step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6 tools voor de Polderfest-app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Tools definiëren met Zod-schemas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Multi-step tool calling configureren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Bepalen wanneer tool calling past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Externe APIs + Cursor + Vercel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Van localhost naar de wereld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Externe APIs in Next.js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Composer vs. Background Agent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Vercel preview deployments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GitHub Actions CI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Externe APIs integreren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agents productief inzetten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Vercel-deploy met CI opzetten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LLM in een loop met tools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Wat is een agent (LLM + loop + tools + stopconditie)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ToolLoopAgent, stopWhen, prepareStep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Dynamisch model-routing per stap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Research-agent from scratch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agent bouwen met de AI SDK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Slimme stop-condities schrijven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Modellen dynamisch routen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RAG + Embeddings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Praat met je documenten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Het RAG-pattern: chunk → embed → store → query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pgvector in Supabase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Vector-search query schrijven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PDF Q&amp;A app from scratch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Het RAG-pattern uitleggen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pgvector configureren en gebruiken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werkende RAG-app bouwen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Model Context Protocol (MCP)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Eén protocol, alle AI-clients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Wat is MCP en waarom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Tools, Resources, Prompts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MCP-server in Cursor + Claude Desktop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Eigen Polderfest MCP-server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MCP-server bouwen met de TypeScript SDK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MCP integreren in Cursor en Claude Desktop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Bepalen wanneer MCP vs. inline tools past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Leerlijn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Vier delen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2194560"/>
            <a:ext cx="1371600" cy="5486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2194560"/>
            <a:ext cx="1371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Deel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94560" y="2194560"/>
            <a:ext cx="438912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000" b="1">
                <a:solidFill>
                  <a:srgbClr val="000000"/>
                </a:solidFill>
                <a:latin typeface="Calibri"/>
              </a:rPr>
              <a:t>AI Foundations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66560" y="2194560"/>
            <a:ext cx="18288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555555"/>
                </a:solidFill>
                <a:latin typeface="Calibri"/>
              </a:rPr>
              <a:t>Les 1-3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" y="3017520"/>
            <a:ext cx="1371600" cy="5486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3017520"/>
            <a:ext cx="1371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Deel 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94560" y="3017520"/>
            <a:ext cx="438912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000" b="1">
                <a:solidFill>
                  <a:srgbClr val="000000"/>
                </a:solidFill>
                <a:latin typeface="Calibri"/>
              </a:rPr>
              <a:t>Technical Foundations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0" y="3017520"/>
            <a:ext cx="18288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555555"/>
                </a:solidFill>
                <a:latin typeface="Calibri"/>
              </a:rPr>
              <a:t>Les 4-10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" y="3840480"/>
            <a:ext cx="1371600" cy="5486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3840480"/>
            <a:ext cx="1371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Deel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94560" y="3840480"/>
            <a:ext cx="438912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000" b="1">
                <a:solidFill>
                  <a:srgbClr val="000000"/>
                </a:solidFill>
                <a:latin typeface="Calibri"/>
              </a:rPr>
              <a:t>AI Development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66560" y="3840480"/>
            <a:ext cx="18288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555555"/>
                </a:solidFill>
                <a:latin typeface="Calibri"/>
              </a:rPr>
              <a:t>Les 11-16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" y="4663440"/>
            <a:ext cx="1371600" cy="54864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4663440"/>
            <a:ext cx="1371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Deel 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94560" y="4663440"/>
            <a:ext cx="438912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000" b="1">
                <a:solidFill>
                  <a:srgbClr val="000000"/>
                </a:solidFill>
                <a:latin typeface="Calibri"/>
              </a:rPr>
              <a:t>Production &amp; Advanced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66560" y="4663440"/>
            <a:ext cx="18288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555555"/>
                </a:solidFill>
                <a:latin typeface="Calibri"/>
              </a:rPr>
              <a:t>Les 17-18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4 — PRODUCTION &amp; ADVANCED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AI Production Polish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Observability, evals, security, cost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Vier pillaren van productie-AI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Langfuse: tracing + logging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LLM-as-judge evals (Vitest)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Prompt injection + cost monitoring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AI-apps instrumenteren met Langfuse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eval-suite opzetten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Security en cost beheren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4 — PRODUCTION &amp; ADVANCED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Advanced AI Toolbox + wrap-up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Voice, vision, image, local, edge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Voice (Whisper + TTS)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Vision (GPT-4o)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Image generation (Flux via Fal.ai)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Local LLMs (Ollama) + edge AI (Vercel Gateway)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Per feature de juiste modaliteit kiezen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Voice-, vision- en image-features bouwen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Lokale modellen en edge-AI inzetten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3152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1">
                <a:solidFill>
                  <a:srgbClr val="000000"/>
                </a:solidFill>
                <a:latin typeface="Calibri"/>
              </a:rPr>
              <a:t>Eindopdracht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011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De student bouwt een eigen AI-app — thuis, na de 18 lessen.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8346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Verplichte componenten:</a:t>
            </a:r>
          </a:p>
        </p:txBody>
      </p:sp>
      <p:sp>
        <p:nvSpPr>
          <p:cNvPr id="7" name="Oval 6"/>
          <p:cNvSpPr/>
          <p:nvPr/>
        </p:nvSpPr>
        <p:spPr>
          <a:xfrm>
            <a:off x="822960" y="33558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05840" y="3291840"/>
            <a:ext cx="749808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Next.js + TypeScript + Tailwind / Shadcn</a:t>
            </a:r>
          </a:p>
        </p:txBody>
      </p:sp>
      <p:sp>
        <p:nvSpPr>
          <p:cNvPr id="9" name="Oval 8"/>
          <p:cNvSpPr/>
          <p:nvPr/>
        </p:nvSpPr>
        <p:spPr>
          <a:xfrm>
            <a:off x="822960" y="37398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5840" y="3675888"/>
            <a:ext cx="749808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Supabase met auth en RLS</a:t>
            </a:r>
          </a:p>
        </p:txBody>
      </p:sp>
      <p:sp>
        <p:nvSpPr>
          <p:cNvPr id="11" name="Oval 10"/>
          <p:cNvSpPr/>
          <p:nvPr/>
        </p:nvSpPr>
        <p:spPr>
          <a:xfrm>
            <a:off x="822960" y="412394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05840" y="4059936"/>
            <a:ext cx="749808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Vercel AI SDK met Tool Calling</a:t>
            </a:r>
          </a:p>
        </p:txBody>
      </p:sp>
      <p:sp>
        <p:nvSpPr>
          <p:cNvPr id="13" name="Oval 12"/>
          <p:cNvSpPr/>
          <p:nvPr/>
        </p:nvSpPr>
        <p:spPr>
          <a:xfrm>
            <a:off x="822960" y="450799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05840" y="4443984"/>
            <a:ext cx="749808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Minimaal één externe API</a:t>
            </a:r>
          </a:p>
        </p:txBody>
      </p:sp>
      <p:sp>
        <p:nvSpPr>
          <p:cNvPr id="15" name="Oval 14"/>
          <p:cNvSpPr/>
          <p:nvPr/>
        </p:nvSpPr>
        <p:spPr>
          <a:xfrm>
            <a:off x="822960" y="4892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005840" y="4828032"/>
            <a:ext cx="749808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Deployed op Vercel met preview deployments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5760720"/>
            <a:ext cx="8046720" cy="8229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58521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Pitch: 8–12 minuten demonstratie na inleveren.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-457200" y="-4572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77724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Colofon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>
                <a:solidFill>
                  <a:srgbClr val="000000"/>
                </a:solidFill>
                <a:latin typeface="Calibri"/>
              </a:rPr>
              <a:t>AI Developer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65760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555555"/>
                </a:solidFill>
                <a:latin typeface="Calibri"/>
              </a:rPr>
              <a:t>Opleiding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3200" y="3657600"/>
            <a:ext cx="5029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NOVI Hogeschool Utrecht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402336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555555"/>
                </a:solidFill>
                <a:latin typeface="Calibri"/>
              </a:rPr>
              <a:t>Vak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43200" y="4023360"/>
            <a:ext cx="5029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AI-Assisted Development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38912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555555"/>
                </a:solidFill>
                <a:latin typeface="Calibri"/>
              </a:rPr>
              <a:t>Docent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43200" y="4389120"/>
            <a:ext cx="5029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Tim Rijkse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475488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555555"/>
                </a:solidFill>
                <a:latin typeface="Calibri"/>
              </a:rPr>
              <a:t>Schooljaar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43200" y="4754880"/>
            <a:ext cx="5029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2025–2026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12064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555555"/>
                </a:solidFill>
                <a:latin typeface="Calibri"/>
              </a:rPr>
              <a:t>Omvang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43200" y="5120640"/>
            <a:ext cx="5029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18 lessen × 3 uur fysiek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Overzicht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Alle 18 lessen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73736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173736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25880" y="173736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Introductie AI &amp; LLMs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57200" y="224028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224028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25880" y="224028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AI Code Assistants &amp; OpenCode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7200" y="274320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7200" y="274320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25880" y="274320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 Setup &amp; Basics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57200" y="324612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57200" y="324612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25880" y="324612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TypeScript Fundamentals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57200" y="3749039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57200" y="3749039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25880" y="3749039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Next.js Basics — QuickPoll part 1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57200" y="425196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57200" y="425196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25880" y="425196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Next.js QuickPoll part 2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57200" y="475488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57200" y="475488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25880" y="475488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Supabase introductie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57200" y="525780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57200" y="525780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25880" y="525780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Van In-Memory naar Supabase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57200" y="576072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457200" y="576072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L9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25880" y="576072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Supabase Auth — eerste login flow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846320" y="173736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846320" y="173736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L10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715000" y="173736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Supabase Auth &amp; RLS verdieping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846320" y="224028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846320" y="224028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L11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715000" y="224028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Vercel AI SDK — praat met je data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4846320" y="274320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4846320" y="274320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L12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715000" y="274320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Tool Calling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4846320" y="324612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4846320" y="324612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L13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715000" y="324612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Externe APIs + Cursor + Vercel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4846320" y="3749039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4846320" y="3749039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L14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715000" y="3749039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Agents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4846320" y="425196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4846320" y="425196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L15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715000" y="425196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RAG + Embeddings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4846320" y="475488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4846320" y="475488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L16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715000" y="475488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Model Context Protocol (MCP)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4846320" y="525780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4846320" y="525780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L17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715000" y="525780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AI Production Polish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4846320" y="5760720"/>
            <a:ext cx="7315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4846320" y="5760720"/>
            <a:ext cx="7315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L18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715000" y="5760720"/>
            <a:ext cx="33832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Advanced AI Toolbox + wrap-up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1 — AI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Introductie AI &amp; LLMs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Van ChatGPT tot v0.dev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Wat is AI, wat is een LLM (next-token prediction)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Het AI-landschap (ChatGPT, Claude, Gemini, Grok)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Prompt engineering basics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Workflow: schets → ChatGPT → v0.dev → Vercel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LLM's uitleggen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Effectieve prompts schrijven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schets vertalen naar een werkende landingspagina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1 — AI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AI Code Assistants &amp; OpenCode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OpenCode, slim werken, eerste UI's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Waarom OpenCode (open-source CLI agent)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Tech stack: React, Tailwind, animaties (GSAP/Lenis)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Live demo: UI bouwen met OpenCode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Vergelijking met chatbots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OpenCode opzetten en gebruiken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UI bouwen met AI-pair-programming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Beoordelen wanneer welke AI-tool past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1 — AI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Cursor Setup &amp; Basics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De IDE voor AI-development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installeren + configureren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Tab autocomplete, Composer, Chat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Debug-challenges live oplossen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rules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productief gebruiken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 inzetten voor multi-file edits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Debug-flow met AI structureren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TypeScript Fundamentals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Types, generics, escape-room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Waarom TypeScript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Primitives, interfaces, types, generics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Type narrowing + utility types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Escape-room met TS-puzzles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Types schrijven voor productie-code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Generics gebruiken in echte cases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TypeScript errors begrijpen en oplossen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Next.js Basics — QuickPoll part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App Router, server components, eerste poll-app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Next.js 16 App Router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Server vs. client components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Routing, layouts, loading states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QuickPoll-app starten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Next.js-app from scratch opzetten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Server components correct toepassen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eenvoudige interactieve poll bouwen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310896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310896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457200"/>
            <a:ext cx="47548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96012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Next.js QuickPoll part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Forms, server actions, dynamic routes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76148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97480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Server actions diep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0540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990088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Dynamic routes [id]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34670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3282696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Form-state, validatie, errors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3931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3575304"/>
            <a:ext cx="768096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Tailwind + Shadcn polish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5720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8" name="Oval 17"/>
          <p:cNvSpPr/>
          <p:nvPr/>
        </p:nvSpPr>
        <p:spPr>
          <a:xfrm>
            <a:off x="822960" y="51846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120640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Server actions schrijven met goede validatie</a:t>
            </a:r>
          </a:p>
        </p:txBody>
      </p:sp>
      <p:sp>
        <p:nvSpPr>
          <p:cNvPr id="20" name="Oval 19"/>
          <p:cNvSpPr/>
          <p:nvPr/>
        </p:nvSpPr>
        <p:spPr>
          <a:xfrm>
            <a:off x="822960" y="54772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413248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Dynamic routes implementeren</a:t>
            </a:r>
          </a:p>
        </p:txBody>
      </p:sp>
      <p:sp>
        <p:nvSpPr>
          <p:cNvPr id="22" name="Oval 21"/>
          <p:cNvSpPr/>
          <p:nvPr/>
        </p:nvSpPr>
        <p:spPr>
          <a:xfrm>
            <a:off x="822960" y="576986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" y="5705856"/>
            <a:ext cx="7315199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gepolished UI bouwen met Shadcn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