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Oval 1"/>
          <p:cNvSpPr/>
          <p:nvPr/>
        </p:nvSpPr>
        <p:spPr>
          <a:xfrm>
            <a:off x="7772400" y="-457200"/>
            <a:ext cx="2286000" cy="2286000"/>
          </a:xfrm>
          <a:prstGeom prst="ellipse">
            <a:avLst/>
          </a:prstGeom>
          <a:solidFill>
            <a:srgbClr val="FFC10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-457200" y="5486400"/>
            <a:ext cx="1828800" cy="1828800"/>
          </a:xfrm>
          <a:prstGeom prst="ellipse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2286000"/>
            <a:ext cx="6400800" cy="1371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7200" b="1">
                <a:solidFill>
                  <a:srgbClr val="4361EE"/>
                </a:solidFill>
                <a:latin typeface="Calibri"/>
              </a:rPr>
              <a:t>Les 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3474720"/>
            <a:ext cx="822960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4400" b="1">
                <a:solidFill>
                  <a:srgbClr val="000000"/>
                </a:solidFill>
                <a:latin typeface="Calibri"/>
              </a:rPr>
              <a:t>Cursor Basics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4526280"/>
            <a:ext cx="8046720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>
                <a:solidFill>
                  <a:srgbClr val="555555"/>
                </a:solidFill>
                <a:latin typeface="Calibri"/>
              </a:rPr>
              <a:t>AI-first code editor - VS Code met superkrachten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Oval 1"/>
          <p:cNvSpPr/>
          <p:nvPr/>
        </p:nvSpPr>
        <p:spPr>
          <a:xfrm>
            <a:off x="7772400" y="-457200"/>
            <a:ext cx="2286000" cy="2286000"/>
          </a:xfrm>
          <a:prstGeom prst="ellipse">
            <a:avLst/>
          </a:prstGeom>
          <a:solidFill>
            <a:srgbClr val="FFC10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-457200" y="5486400"/>
            <a:ext cx="1828800" cy="1828800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2743200"/>
            <a:ext cx="8046720" cy="1371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7200" b="1">
                <a:solidFill>
                  <a:srgbClr val="4361EE"/>
                </a:solidFill>
                <a:latin typeface="Calibri"/>
              </a:rPr>
              <a:t>Pauze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3931920"/>
            <a:ext cx="804672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2400" b="0">
                <a:solidFill>
                  <a:srgbClr val="555555"/>
                </a:solidFill>
                <a:latin typeface="Calibri"/>
              </a:rPr>
              <a:t>15 minuten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Theorie 4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.cursorrules - project-context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8288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>
                <a:solidFill>
                  <a:srgbClr val="000000"/>
                </a:solidFill>
                <a:latin typeface="Calibri"/>
              </a:rPr>
              <a:t>Markdown in repo-root. Cursor leest deze bij elke prompt.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548640" y="2286000"/>
            <a:ext cx="8046720" cy="310896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685800" y="2395728"/>
            <a:ext cx="7772400" cy="288950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# Cursor Rules - QuickPoll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## Stack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- Next.js 16 App Router, TypeScript strict, Tailwind v4, Supabase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## Conventies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- Server Components default, "use client" alleen waar nodig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- Tailwind classes inline, geen CSS-files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- Geen comments tenzij gevraagd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- camelCase functions, PascalCase components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## Verboden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- Geen any-types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- Geen Pages Router (alleen App Router)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548640" y="5532120"/>
            <a:ext cx="8046720" cy="731520"/>
          </a:xfrm>
          <a:prstGeom prst="roundRect">
            <a:avLst/>
          </a:prstGeom>
          <a:solidFill>
            <a:srgbClr val="FCE0E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731520" y="5532120"/>
            <a:ext cx="7863840" cy="7315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Hou 'm tussen 30-200 regels. Te lang = AI vergeet de helft.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Theorie 5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Debug-flow met AI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920240"/>
            <a:ext cx="137160" cy="77724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868680" y="1965960"/>
            <a:ext cx="7680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000000"/>
                </a:solidFill>
                <a:latin typeface="Calibri"/>
              </a:rPr>
              <a:t>Console error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68680" y="2331720"/>
            <a:ext cx="7680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555555"/>
                </a:solidFill>
                <a:latin typeface="Calibri"/>
              </a:rPr>
              <a:t>Kopieer error -&gt; chat. AI leest file, vindt + fixt.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548640" y="2834640"/>
            <a:ext cx="137160" cy="77724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868680" y="2880360"/>
            <a:ext cx="7680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000000"/>
                </a:solidFill>
                <a:latin typeface="Calibri"/>
              </a:rPr>
              <a:t>Onverwachte output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68680" y="3246120"/>
            <a:ext cx="7680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555555"/>
                </a:solidFill>
                <a:latin typeface="Calibri"/>
              </a:rPr>
              <a:t>@file plakken. AI traceert (vaak async issue).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548640" y="3749040"/>
            <a:ext cx="137160" cy="777240"/>
          </a:xfrm>
          <a:prstGeom prst="roundRect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868680" y="3794760"/>
            <a:ext cx="7680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000000"/>
                </a:solidFill>
                <a:latin typeface="Calibri"/>
              </a:rPr>
              <a:t>Tests falen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68680" y="4160520"/>
            <a:ext cx="7680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555555"/>
                </a:solidFill>
                <a:latin typeface="Calibri"/>
              </a:rPr>
              <a:t>Test output + @testfile -&gt; chat. AI fixt.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48640" y="4663440"/>
            <a:ext cx="137160" cy="777240"/>
          </a:xfrm>
          <a:prstGeom prst="roundRect">
            <a:avLst/>
          </a:prstGeom>
          <a:solidFill>
            <a:srgbClr val="FFC10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868680" y="4709160"/>
            <a:ext cx="7680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000000"/>
                </a:solidFill>
                <a:latin typeface="Calibri"/>
              </a:rPr>
              <a:t>Refactor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68680" y="5074920"/>
            <a:ext cx="7680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555555"/>
                </a:solidFill>
                <a:latin typeface="Calibri"/>
              </a:rPr>
              <a:t>Composer + meerdere @file. Multi-file edit.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Theorie 6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Wanneer Cursor vs niet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828800"/>
            <a:ext cx="3931920" cy="219456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31520" y="192024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4361EE"/>
                </a:solidFill>
                <a:latin typeface="Calibri"/>
              </a:rPr>
              <a:t>Cursor wel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233172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v  Code schrijven + refactoren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265176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v  Debug-flows met context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1520" y="297180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v  Nieuwe features (multi-file)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31520" y="329184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v  Boilerplate + documentatie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4663440" y="1828800"/>
            <a:ext cx="3931920" cy="2194560"/>
          </a:xfrm>
          <a:prstGeom prst="roundRect">
            <a:avLst/>
          </a:prstGeom>
          <a:solidFill>
            <a:srgbClr val="FCE0E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4846320" y="192024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EF476F"/>
                </a:solidFill>
                <a:latin typeface="Calibri"/>
              </a:rPr>
              <a:t>Cursor niet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846320" y="233172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x  Git workflow - gebruik git CLI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846320" y="265176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x  Terminal-heavy taken - gewoon shell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46320" y="297180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x  File-management - Finder/Explorer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846320" y="329184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x  Browser debuggen - DevTools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48640" y="4297680"/>
            <a:ext cx="8046720" cy="182880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731520" y="438912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000000"/>
                </a:solidFill>
                <a:latin typeface="Calibri"/>
              </a:rPr>
              <a:t>Hybride aanpak in praktijk: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31520" y="484632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Cursor voor IDE-werk + Claude.ai voor brainstormen + Terminal voor git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31520" y="534924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Geen tool die alles wint. Pak per taak de beste.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457200"/>
            <a:ext cx="2011680" cy="41148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201168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LESOPDRACHT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00584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000" b="1">
                <a:solidFill>
                  <a:srgbClr val="000000"/>
                </a:solidFill>
                <a:latin typeface="Calibri"/>
              </a:rPr>
              <a:t>Debug-Challenge (~70 min)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210312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Drie levels: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48640" y="2560320"/>
            <a:ext cx="1828800" cy="502920"/>
          </a:xfrm>
          <a:prstGeom prst="roundRect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48640" y="2560320"/>
            <a:ext cx="1828800" cy="5029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300" b="1">
                <a:solidFill>
                  <a:srgbClr val="FFFFFF"/>
                </a:solidFill>
                <a:latin typeface="Calibri"/>
              </a:rPr>
              <a:t>Normaal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560320" y="2560320"/>
            <a:ext cx="5943600" cy="5029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5 bugs in een React app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48640" y="3200400"/>
            <a:ext cx="1828800" cy="50292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548640" y="3200400"/>
            <a:ext cx="1828800" cy="5029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300" b="1">
                <a:solidFill>
                  <a:srgbClr val="FFFFFF"/>
                </a:solidFill>
                <a:latin typeface="Calibri"/>
              </a:rPr>
              <a:t>Hard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560320" y="3200400"/>
            <a:ext cx="5943600" cy="5029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10 bugs in een Next.js app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548640" y="3840480"/>
            <a:ext cx="1828800" cy="50292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548640" y="3840480"/>
            <a:ext cx="1828800" cy="5029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300" b="1">
                <a:solidFill>
                  <a:srgbClr val="FFFFFF"/>
                </a:solidFill>
                <a:latin typeface="Calibri"/>
              </a:rPr>
              <a:t>Super Hard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560320" y="3840480"/>
            <a:ext cx="5943600" cy="5029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Onbekend - jij ontdekt wat er stuk is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548640" y="4663440"/>
            <a:ext cx="8046720" cy="155448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731520" y="475488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4361EE"/>
                </a:solidFill>
                <a:latin typeface="Calibri"/>
              </a:rPr>
              <a:t>Aanpak: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22960" y="5166360"/>
            <a:ext cx="77724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-  Unzip de starter, open in Cursor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22960" y="5413248"/>
            <a:ext cx="77724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-  Gebruik Chat/Inline/Composer - elk feature minimaal 1x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22960" y="5660136"/>
            <a:ext cx="77724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-  Maak een .cursorrules voor de stack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22960" y="5907024"/>
            <a:ext cx="77724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-  Document elke bug + fix in een commit message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48640" y="630936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555555"/>
                </a:solidFill>
                <a:latin typeface="Calibri"/>
              </a:rPr>
              <a:t>Inleveren: zip van fix + commit log via Teams.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Huiswerk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Voor Les 4 (TypeScript)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920240"/>
            <a:ext cx="137160" cy="77724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868680" y="1965960"/>
            <a:ext cx="7680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000000"/>
                </a:solidFill>
                <a:latin typeface="Calibri"/>
              </a:rPr>
              <a:t>1. Refactor je v0-website met Cursor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68680" y="2331720"/>
            <a:ext cx="7680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Composer: voeg sectie + component toe. Volg .cursorrules.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548640" y="2834640"/>
            <a:ext cx="137160" cy="77724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868680" y="2880360"/>
            <a:ext cx="7680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000000"/>
                </a:solidFill>
                <a:latin typeface="Calibri"/>
              </a:rPr>
              <a:t>2. Schrijf 5 prompts in je log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68680" y="3246120"/>
            <a:ext cx="7680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Wat vroeg je, wat kreeg je, was 't goed?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548640" y="3749040"/>
            <a:ext cx="137160" cy="77724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868680" y="3794760"/>
            <a:ext cx="7680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000000"/>
                </a:solidFill>
                <a:latin typeface="Calibri"/>
              </a:rPr>
              <a:t>3. Optioneel: Debug-Challenge Hard afmaken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68680" y="4160520"/>
            <a:ext cx="7680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Als je ze in de les niet allemaal hebt gehaald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48640" y="4663440"/>
            <a:ext cx="137160" cy="77724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868680" y="4709160"/>
            <a:ext cx="7680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000000"/>
                </a:solidFill>
                <a:latin typeface="Calibri"/>
              </a:rPr>
              <a:t>4. Inleveren via Teams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68680" y="5074920"/>
            <a:ext cx="7680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GitHub repo + prompt-log + reflectie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48640" y="5669280"/>
            <a:ext cx="8046720" cy="59436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731520" y="5669280"/>
            <a:ext cx="7863840" cy="5943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Tip: speel met @-mentions. Verschil tussen 'fix het' en '@file fix bug X'.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Oval 1"/>
          <p:cNvSpPr/>
          <p:nvPr/>
        </p:nvSpPr>
        <p:spPr>
          <a:xfrm>
            <a:off x="7772400" y="-457200"/>
            <a:ext cx="2286000" cy="2286000"/>
          </a:xfrm>
          <a:prstGeom prst="ellipse">
            <a:avLst/>
          </a:prstGeom>
          <a:solidFill>
            <a:srgbClr val="FFC10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-457200" y="5486400"/>
            <a:ext cx="1828800" cy="1828800"/>
          </a:xfrm>
          <a:prstGeom prst="ellipse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Volgende les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Les 4 - TypeScript Fundamentals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18288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4361EE"/>
                </a:solidFill>
                <a:latin typeface="Calibri"/>
              </a:rPr>
              <a:t>Eerste stap richting productie-code: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2286000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-  Types, interfaces, generics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2578608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-  Union + literal types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" y="2871216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-  Type narrowing + guards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22960" y="3163824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-  Hands-on: TypeScript Escaperoom (10 kamers)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48640" y="3840480"/>
            <a:ext cx="8046720" cy="91440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731520" y="393192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Cursor + TypeScript = magie.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31520" y="434340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AI-suggesties worden veel beter zodra types in spel zijn.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48640" y="5212080"/>
            <a:ext cx="804672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2400" b="1">
                <a:solidFill>
                  <a:srgbClr val="EF476F"/>
                </a:solidFill>
                <a:latin typeface="Calibri"/>
              </a:rPr>
              <a:t>Vragen?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48640" y="585216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400" b="0">
                <a:solidFill>
                  <a:srgbClr val="555555"/>
                </a:solidFill>
                <a:latin typeface="Calibri"/>
              </a:rPr>
              <a:t>Tot volgende week!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Terugblik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Les 2 - OpenCode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828800"/>
            <a:ext cx="1828800" cy="41148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828800"/>
            <a:ext cx="182880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CLI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60320" y="1828800"/>
            <a:ext cx="594360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AI in terminal naast je code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548640" y="2331720"/>
            <a:ext cx="1828800" cy="41148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548640" y="2331720"/>
            <a:ext cx="182880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Plan vs Build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560320" y="2331720"/>
            <a:ext cx="594360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Veilig refactor of snel doen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548640" y="2834640"/>
            <a:ext cx="1828800" cy="41148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548640" y="2834640"/>
            <a:ext cx="182880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AGENTS.md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560320" y="2834640"/>
            <a:ext cx="594360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Project-context in markdown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48640" y="3337560"/>
            <a:ext cx="1828800" cy="41148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548640" y="3337560"/>
            <a:ext cx="182880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Git workflow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560320" y="3337560"/>
            <a:ext cx="594360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Push -&gt; Vercel deploy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48640" y="4206240"/>
            <a:ext cx="8046720" cy="182880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731520" y="429768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000000"/>
                </a:solidFill>
                <a:latin typeface="Calibri"/>
              </a:rPr>
              <a:t>OpenCode = krachtig in terminal, maar...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31520" y="470916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- Geen visuele editor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31520" y="502920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- Geen multi-file diff preview ingebouwd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31520" y="534924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- Geen IDE features (jump-to-def, find references)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31520" y="566928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4361EE"/>
                </a:solidFill>
                <a:latin typeface="Calibri"/>
              </a:rPr>
              <a:t>Vandaag: Cursor - alles in een editor + AI overal verweven.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Planning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Vandaag - 180 minuten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920240"/>
            <a:ext cx="68580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300" b="0">
                <a:solidFill>
                  <a:srgbClr val="000000"/>
                </a:solidFill>
                <a:latin typeface="Calibri"/>
              </a:rPr>
              <a:t>Welkom + terugblik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0" y="1920240"/>
            <a:ext cx="13716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300" b="1">
                <a:solidFill>
                  <a:srgbClr val="4361EE"/>
                </a:solidFill>
                <a:latin typeface="Calibri"/>
              </a:rPr>
              <a:t>10 min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2331720"/>
            <a:ext cx="68580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300" b="0">
                <a:solidFill>
                  <a:srgbClr val="000000"/>
                </a:solidFill>
                <a:latin typeface="Calibri"/>
              </a:rPr>
              <a:t>Wat is Cursor + setup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0" y="2331720"/>
            <a:ext cx="13716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300" b="1">
                <a:solidFill>
                  <a:srgbClr val="4361EE"/>
                </a:solidFill>
                <a:latin typeface="Calibri"/>
              </a:rPr>
              <a:t>15 min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1520" y="2743200"/>
            <a:ext cx="68580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300" b="0">
                <a:solidFill>
                  <a:srgbClr val="000000"/>
                </a:solidFill>
                <a:latin typeface="Calibri"/>
              </a:rPr>
              <a:t>De vier kern-features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315200" y="2743200"/>
            <a:ext cx="13716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300" b="1">
                <a:solidFill>
                  <a:srgbClr val="4361EE"/>
                </a:solidFill>
                <a:latin typeface="Calibri"/>
              </a:rPr>
              <a:t>15 min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502920" y="3154680"/>
            <a:ext cx="8138160" cy="365760"/>
          </a:xfrm>
          <a:prstGeom prst="roundRect">
            <a:avLst/>
          </a:prstGeom>
          <a:solidFill>
            <a:srgbClr val="FCE0E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731520" y="3154680"/>
            <a:ext cx="68580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300" b="1">
                <a:solidFill>
                  <a:srgbClr val="000000"/>
                </a:solidFill>
                <a:latin typeface="Calibri"/>
              </a:rPr>
              <a:t>LIVE DEMO 1 - Chat + Inline Edit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315200" y="3154680"/>
            <a:ext cx="13716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300" b="1">
                <a:solidFill>
                  <a:srgbClr val="4361EE"/>
                </a:solidFill>
                <a:latin typeface="Calibri"/>
              </a:rPr>
              <a:t>15 min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2920" y="3566160"/>
            <a:ext cx="8138160" cy="365760"/>
          </a:xfrm>
          <a:prstGeom prst="roundRect">
            <a:avLst/>
          </a:prstGeom>
          <a:solidFill>
            <a:srgbClr val="FCE0E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731520" y="3566160"/>
            <a:ext cx="68580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300" b="1">
                <a:solidFill>
                  <a:srgbClr val="000000"/>
                </a:solidFill>
                <a:latin typeface="Calibri"/>
              </a:rPr>
              <a:t>LIVE DEMO 2 - Composer + @-mentions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315200" y="3566160"/>
            <a:ext cx="13716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300" b="1">
                <a:solidFill>
                  <a:srgbClr val="4361EE"/>
                </a:solidFill>
                <a:latin typeface="Calibri"/>
              </a:rPr>
              <a:t>15 min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02920" y="3977640"/>
            <a:ext cx="8138160" cy="36576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731520" y="3977640"/>
            <a:ext cx="68580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300" b="1">
                <a:solidFill>
                  <a:srgbClr val="000000"/>
                </a:solidFill>
                <a:latin typeface="Calibri"/>
              </a:rPr>
              <a:t>Pauze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315200" y="3977640"/>
            <a:ext cx="13716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300" b="1">
                <a:solidFill>
                  <a:srgbClr val="4361EE"/>
                </a:solidFill>
                <a:latin typeface="Calibri"/>
              </a:rPr>
              <a:t>15 min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31520" y="4389120"/>
            <a:ext cx="68580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300" b="0">
                <a:solidFill>
                  <a:srgbClr val="000000"/>
                </a:solidFill>
                <a:latin typeface="Calibri"/>
              </a:rPr>
              <a:t>Cursorrules + debug-flow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315200" y="4389120"/>
            <a:ext cx="13716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300" b="1">
                <a:solidFill>
                  <a:srgbClr val="4361EE"/>
                </a:solidFill>
                <a:latin typeface="Calibri"/>
              </a:rPr>
              <a:t>15 min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31520" y="4800600"/>
            <a:ext cx="68580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300" b="1">
                <a:solidFill>
                  <a:srgbClr val="000000"/>
                </a:solidFill>
                <a:latin typeface="Calibri"/>
              </a:rPr>
              <a:t>Lesopdracht: debug-challenge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315200" y="4800600"/>
            <a:ext cx="13716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300" b="1">
                <a:solidFill>
                  <a:srgbClr val="4361EE"/>
                </a:solidFill>
                <a:latin typeface="Calibri"/>
              </a:rPr>
              <a:t>70 min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31520" y="5212080"/>
            <a:ext cx="68580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300" b="0">
                <a:solidFill>
                  <a:srgbClr val="000000"/>
                </a:solidFill>
                <a:latin typeface="Calibri"/>
              </a:rPr>
              <a:t>Afsluiting + huiswerk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315200" y="5212080"/>
            <a:ext cx="13716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300" b="1">
                <a:solidFill>
                  <a:srgbClr val="4361EE"/>
                </a:solidFill>
                <a:latin typeface="Calibri"/>
              </a:rPr>
              <a:t>10 min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Theorie 1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Wat is Cursor?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8288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>
                <a:solidFill>
                  <a:srgbClr val="000000"/>
                </a:solidFill>
                <a:latin typeface="Calibri"/>
              </a:rPr>
              <a:t>AI-first code editor. Fork van VS Code. AI verweven in elk onderdeel: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377440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v  Vertrouwde VS Code interface - extensies werken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697480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v  AI features die in workflow zitten, geen sidebar afterthought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017520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v  Multi-file edits met diff-preview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337560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v  Background Agents (Les 15)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" y="3657600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v  Werkt met OpenAI, Anthropic, of eigen API keys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548640" y="4114800"/>
            <a:ext cx="8046720" cy="201168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731520" y="420624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4361EE"/>
                </a:solidFill>
                <a:latin typeface="Calibri"/>
              </a:rPr>
              <a:t>Cost: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22960" y="4617720"/>
            <a:ext cx="164592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EF476F"/>
                </a:solidFill>
                <a:latin typeface="Calibri"/>
              </a:rPr>
              <a:t>Hobby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560320" y="4617720"/>
            <a:ext cx="59436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Gratis, limited - Tab + basic chat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22960" y="5001768"/>
            <a:ext cx="164592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EF476F"/>
                </a:solidFill>
                <a:latin typeface="Calibri"/>
              </a:rPr>
              <a:t>Pro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560320" y="5001768"/>
            <a:ext cx="59436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$20/mnd - alles, onbeperkt, Background Agents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22960" y="5385816"/>
            <a:ext cx="164592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EF476F"/>
                </a:solidFill>
                <a:latin typeface="Calibri"/>
              </a:rPr>
              <a:t>Student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560320" y="5385816"/>
            <a:ext cx="59436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Gratis Pro - check cursor.com/students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Setup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Installeren + opstarten</a:t>
            </a:r>
          </a:p>
        </p:txBody>
      </p:sp>
      <p:sp>
        <p:nvSpPr>
          <p:cNvPr id="4" name="Oval 3"/>
          <p:cNvSpPr/>
          <p:nvPr/>
        </p:nvSpPr>
        <p:spPr>
          <a:xfrm>
            <a:off x="640080" y="1965960"/>
            <a:ext cx="292608" cy="292608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640080" y="1965960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97280" y="1965960"/>
            <a:ext cx="7498079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Download van cursor.com (Mac/Windows/Linux)</a:t>
            </a:r>
          </a:p>
        </p:txBody>
      </p:sp>
      <p:sp>
        <p:nvSpPr>
          <p:cNvPr id="7" name="Oval 6"/>
          <p:cNvSpPr/>
          <p:nvPr/>
        </p:nvSpPr>
        <p:spPr>
          <a:xfrm>
            <a:off x="640080" y="2423160"/>
            <a:ext cx="292608" cy="292608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640080" y="2423160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2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97280" y="2423160"/>
            <a:ext cx="7498079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Sign in met email of GitHub</a:t>
            </a:r>
          </a:p>
        </p:txBody>
      </p:sp>
      <p:sp>
        <p:nvSpPr>
          <p:cNvPr id="10" name="Oval 9"/>
          <p:cNvSpPr/>
          <p:nvPr/>
        </p:nvSpPr>
        <p:spPr>
          <a:xfrm>
            <a:off x="640080" y="2880360"/>
            <a:ext cx="292608" cy="292608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0080" y="2880360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3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97280" y="2880360"/>
            <a:ext cx="7498079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Import VS Code settings? -&gt; Ja</a:t>
            </a:r>
          </a:p>
        </p:txBody>
      </p:sp>
      <p:sp>
        <p:nvSpPr>
          <p:cNvPr id="13" name="Oval 12"/>
          <p:cNvSpPr/>
          <p:nvPr/>
        </p:nvSpPr>
        <p:spPr>
          <a:xfrm>
            <a:off x="640080" y="3337560"/>
            <a:ext cx="292608" cy="292608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40080" y="3337560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4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97280" y="3337560"/>
            <a:ext cx="7498079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Settings -&gt; Models -&gt; Sonnet (default voor 90% taken)</a:t>
            </a:r>
          </a:p>
        </p:txBody>
      </p:sp>
      <p:sp>
        <p:nvSpPr>
          <p:cNvPr id="16" name="Oval 15"/>
          <p:cNvSpPr/>
          <p:nvPr/>
        </p:nvSpPr>
        <p:spPr>
          <a:xfrm>
            <a:off x="640080" y="3794760"/>
            <a:ext cx="292608" cy="292608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0080" y="3794760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5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097280" y="3794760"/>
            <a:ext cx="7498079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File -&gt; Open Folder, of in terminal: cursor .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548640" y="4389120"/>
            <a:ext cx="8046720" cy="173736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731520" y="448056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4361EE"/>
                </a:solidFill>
                <a:latin typeface="Calibri"/>
              </a:rPr>
              <a:t>Model-keuze: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822960" y="4937760"/>
            <a:ext cx="137160" cy="27432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1097280" y="4910328"/>
            <a:ext cx="2286000" cy="3200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1">
                <a:solidFill>
                  <a:srgbClr val="000000"/>
                </a:solidFill>
                <a:latin typeface="Calibri"/>
              </a:rPr>
              <a:t>Sonnet 4.6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383280" y="4910328"/>
            <a:ext cx="5212080" cy="3200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default voor code - 90% taken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822960" y="5303520"/>
            <a:ext cx="137160" cy="27432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1097280" y="5276088"/>
            <a:ext cx="2286000" cy="3200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1">
                <a:solidFill>
                  <a:srgbClr val="000000"/>
                </a:solidFill>
                <a:latin typeface="Calibri"/>
              </a:rPr>
              <a:t>GPT-5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383280" y="5276088"/>
            <a:ext cx="5212080" cy="3200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alternatief, goede taal-uitleg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822960" y="5669280"/>
            <a:ext cx="137160" cy="274320"/>
          </a:xfrm>
          <a:prstGeom prst="roundRect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1097280" y="5641848"/>
            <a:ext cx="2286000" cy="3200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1">
                <a:solidFill>
                  <a:srgbClr val="000000"/>
                </a:solidFill>
                <a:latin typeface="Calibri"/>
              </a:rPr>
              <a:t>o3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3383280" y="5641848"/>
            <a:ext cx="5212080" cy="3200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reasoning - trager maar slimmer (complex)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Theorie 2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De vier kern-features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920240"/>
            <a:ext cx="2103120" cy="86868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2011680"/>
            <a:ext cx="21031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500" b="1">
                <a:solidFill>
                  <a:srgbClr val="FFFFFF"/>
                </a:solidFill>
                <a:latin typeface="Calibri"/>
              </a:rPr>
              <a:t>Tab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2377440"/>
            <a:ext cx="21031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0">
                <a:solidFill>
                  <a:srgbClr val="FFFFFF"/>
                </a:solidFill>
                <a:latin typeface="Consolas"/>
              </a:rPr>
              <a:t>(auto)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834640" y="1920240"/>
            <a:ext cx="5760720" cy="8686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300" b="0">
                <a:solidFill>
                  <a:srgbClr val="000000"/>
                </a:solidFill>
                <a:latin typeface="Calibri"/>
              </a:rPr>
              <a:t>Predictive completion tijdens typen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48640" y="2926080"/>
            <a:ext cx="2103120" cy="86868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48640" y="3017520"/>
            <a:ext cx="21031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500" b="1">
                <a:solidFill>
                  <a:srgbClr val="FFFFFF"/>
                </a:solidFill>
                <a:latin typeface="Calibri"/>
              </a:rPr>
              <a:t>Inline Edit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48640" y="3383280"/>
            <a:ext cx="21031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0">
                <a:solidFill>
                  <a:srgbClr val="FFFFFF"/>
                </a:solidFill>
                <a:latin typeface="Consolas"/>
              </a:rPr>
              <a:t>Cmd+K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834640" y="2926080"/>
            <a:ext cx="5760720" cy="8686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300" b="0">
                <a:solidFill>
                  <a:srgbClr val="000000"/>
                </a:solidFill>
                <a:latin typeface="Calibri"/>
              </a:rPr>
              <a:t>Korte edit op selectie of cursor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548640" y="3931920"/>
            <a:ext cx="2103120" cy="868680"/>
          </a:xfrm>
          <a:prstGeom prst="roundRect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548640" y="4023360"/>
            <a:ext cx="21031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500" b="1">
                <a:solidFill>
                  <a:srgbClr val="FFFFFF"/>
                </a:solidFill>
                <a:latin typeface="Calibri"/>
              </a:rPr>
              <a:t>Chat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48640" y="4389120"/>
            <a:ext cx="21031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0">
                <a:solidFill>
                  <a:srgbClr val="FFFFFF"/>
                </a:solidFill>
                <a:latin typeface="Consolas"/>
              </a:rPr>
              <a:t>Cmd+L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834640" y="3931920"/>
            <a:ext cx="5760720" cy="8686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300" b="0">
                <a:solidFill>
                  <a:srgbClr val="000000"/>
                </a:solidFill>
                <a:latin typeface="Calibri"/>
              </a:rPr>
              <a:t>Vragen, uitleg, debug-hulp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48640" y="4937760"/>
            <a:ext cx="2103120" cy="868680"/>
          </a:xfrm>
          <a:prstGeom prst="roundRect">
            <a:avLst/>
          </a:prstGeom>
          <a:solidFill>
            <a:srgbClr val="FFC10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548640" y="5029200"/>
            <a:ext cx="21031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500" b="1">
                <a:solidFill>
                  <a:srgbClr val="FFFFFF"/>
                </a:solidFill>
                <a:latin typeface="Calibri"/>
              </a:rPr>
              <a:t>Composer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48640" y="5394960"/>
            <a:ext cx="21031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0">
                <a:solidFill>
                  <a:srgbClr val="FFFFFF"/>
                </a:solidFill>
                <a:latin typeface="Consolas"/>
              </a:rPr>
              <a:t>Cmd+I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834640" y="4937760"/>
            <a:ext cx="5760720" cy="8686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300" b="0">
                <a:solidFill>
                  <a:srgbClr val="000000"/>
                </a:solidFill>
                <a:latin typeface="Calibri"/>
              </a:rPr>
              <a:t>Multi-file edits, refactors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48640" y="630936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100" b="1">
                <a:solidFill>
                  <a:srgbClr val="555555"/>
                </a:solidFill>
                <a:latin typeface="Calibri"/>
              </a:rPr>
              <a:t>Deze leren = 80% van Cursor's waarde gebruiken.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457200"/>
            <a:ext cx="2011680" cy="41148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201168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LIVE DEMO 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00584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>
                <a:solidFill>
                  <a:srgbClr val="000000"/>
                </a:solidFill>
                <a:latin typeface="Calibri"/>
              </a:rPr>
              <a:t>Chat + Inline Edit - ~15 min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192024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4361EE"/>
                </a:solidFill>
                <a:latin typeface="Calibri"/>
              </a:rPr>
              <a:t>Chat (Cmd+L) - vragen, uitleg, refactor-suggestie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48640" y="2377440"/>
            <a:ext cx="8046720" cy="109728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685800" y="2487168"/>
            <a:ext cx="7772400" cy="87782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@app/page.tsx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Wat doet deze component? Refactor naar Server Component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en haal data via Supabase op.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36576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EF476F"/>
                </a:solidFill>
                <a:latin typeface="Calibri"/>
              </a:rPr>
              <a:t>Inline Edit (Cmd+K) - selecteer functie, type prompt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48640" y="4114800"/>
            <a:ext cx="8046720" cy="109728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685800" y="4224528"/>
            <a:ext cx="7772400" cy="87782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// Selecteer functie + Cmd+K: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&gt; Voeg error handling toe + return Result&lt;T&gt; object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// Diff zichtbaar, accept/reject per regel.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48640" y="5394960"/>
            <a:ext cx="8046720" cy="82296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731520" y="5394960"/>
            <a:ext cx="7863840" cy="8229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Tip: Inline Edit ook op een lege regel = code genereren op die plek.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457200"/>
            <a:ext cx="2011680" cy="41148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201168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LIVE DEMO 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00584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>
                <a:solidFill>
                  <a:srgbClr val="000000"/>
                </a:solidFill>
                <a:latin typeface="Calibri"/>
              </a:rPr>
              <a:t>Composer + @-mentions - ~15 min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192024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Composer (Cmd+I) = multi-file feature. Preview alle diffs voor accept.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48640" y="2377440"/>
            <a:ext cx="8046720" cy="182880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685800" y="2487168"/>
            <a:ext cx="7772400" cy="160934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@app/page.tsx @components/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Voeg een /about pagina toe met een team-grid.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Match styling van homepage. Gebruik Tailwind.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Maak een aparte TeamMember component.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438912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@-mentions = context kiezen: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" y="4846320"/>
            <a:ext cx="22860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000000"/>
                </a:solidFill>
                <a:latin typeface="Consolas"/>
              </a:rPr>
              <a:t>@File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200400" y="4846320"/>
            <a:ext cx="54864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specifieke file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22960" y="5120640"/>
            <a:ext cx="22860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000000"/>
                </a:solidFill>
                <a:latin typeface="Consolas"/>
              </a:rPr>
              <a:t>@Folder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0" y="5120640"/>
            <a:ext cx="54864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hele folder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22960" y="5394960"/>
            <a:ext cx="22860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000000"/>
                </a:solidFill>
                <a:latin typeface="Consolas"/>
              </a:rPr>
              <a:t>@Codebase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200400" y="5394960"/>
            <a:ext cx="54864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hele repo via embeddings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22960" y="5669280"/>
            <a:ext cx="22860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000000"/>
                </a:solidFill>
                <a:latin typeface="Consolas"/>
              </a:rPr>
              <a:t>@Docs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200400" y="5669280"/>
            <a:ext cx="54864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geimporteerde documentatie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22960" y="5943600"/>
            <a:ext cx="22860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000000"/>
                </a:solidFill>
                <a:latin typeface="Consolas"/>
              </a:rPr>
              <a:t>@Web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200400" y="5943600"/>
            <a:ext cx="54864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live web search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Theorie 3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Tab - predictive completion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8288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>
                <a:solidFill>
                  <a:srgbClr val="000000"/>
                </a:solidFill>
                <a:latin typeface="Calibri"/>
              </a:rPr>
              <a:t>Cursor ziet wat je gaat typen voordat je 't typt. Slimmer dan Copilot.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548640" y="2377440"/>
            <a:ext cx="3931920" cy="182880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731520" y="246888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4361EE"/>
                </a:solidFill>
                <a:latin typeface="Calibri"/>
              </a:rPr>
              <a:t>Hoe gebruiken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2880360"/>
            <a:ext cx="36576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v  Type code, suggesties verschijnen grijs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1520" y="3172968"/>
            <a:ext cx="36576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v  Tab = accepteer suggestie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31520" y="3465576"/>
            <a:ext cx="36576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v  Esc = afwijzen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1520" y="3758184"/>
            <a:ext cx="36576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v  Cursor verplaatst zelf naar next edit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4663440" y="2377440"/>
            <a:ext cx="3931920" cy="1828800"/>
          </a:xfrm>
          <a:prstGeom prst="roundRect">
            <a:avLst/>
          </a:prstGeom>
          <a:solidFill>
            <a:srgbClr val="FCE0E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4846320" y="246888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EF476F"/>
                </a:solidFill>
                <a:latin typeface="Calibri"/>
              </a:rPr>
              <a:t>Cursor Tab kan...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846320" y="2880360"/>
            <a:ext cx="36576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-  Multi-line suggesties (hele functie)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46320" y="3172968"/>
            <a:ext cx="36576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-  Refactor follow-through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846320" y="3465576"/>
            <a:ext cx="36576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-  Naam-renames in een file overnemen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846320" y="3758184"/>
            <a:ext cx="36576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-  Imports automatisch toevoegen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548640" y="4480560"/>
            <a:ext cx="8046720" cy="164592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731520" y="457200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000000"/>
                </a:solidFill>
                <a:latin typeface="Calibri"/>
              </a:rPr>
              <a:t>Werkflow-tip: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31520" y="502920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555555"/>
                </a:solidFill>
                <a:latin typeface="Calibri"/>
              </a:rPr>
              <a:t>Type vlot door - laat Tab je completen. Verschil voelbaar na een dag.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31520" y="544068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Soms ga je sneller zonder - toggle via Cmd+Shift+P -&gt; Cursor Tab.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