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400" b="1">
                <a:solidFill>
                  <a:srgbClr val="000000"/>
                </a:solidFill>
                <a:latin typeface="Calibri"/>
              </a:rPr>
              <a:t>Agents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480560"/>
            <a:ext cx="80467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Een LLM in een loop met tools — autonoom tot het klaar is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Setup research-agent — ~25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202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1938528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pnpm create next-app + add ai zod @supabase/supabase-js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121408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Setup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395728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48640" y="2395728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2414016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.env.local met TAVILY + OPENAI + SUPABASE keys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2596896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Config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2871216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2871216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3040" y="2889504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Supabase: research_reports tabel + RLS policy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3072384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Database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3346704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3346704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3364992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lib/tools.ts: webSearch met Tavily fetch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63040" y="3547872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Tools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3822192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548640" y="3822192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63040" y="3840480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lib/agent.ts: ToolLoopAgent met system + tools + stopWhen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463040" y="4023360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Agent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429768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48640" y="429768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63040" y="4315968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app/api/research/route.ts: POST endpoint met agent.generate()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63040" y="4498848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API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48640" y="4773168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48640" y="4773168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463040" y="4791456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curl test in terminal — query → JSON met text + steps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463040" y="4974336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Test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8640" y="58521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Tavily = gratis 1000 calls/maand. Studenten maken zelf account aan.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ToolLoopAgent + stopWhen variants — ~25 min</a:t>
            </a:r>
          </a:p>
        </p:txBody>
      </p:sp>
      <p:sp>
        <p:nvSpPr>
          <p:cNvPr id="5" name="Oval 4"/>
          <p:cNvSpPr/>
          <p:nvPr/>
        </p:nvSpPr>
        <p:spPr>
          <a:xfrm>
            <a:off x="548640" y="19659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65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19659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Voeg readPage + saveReport toe als tools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24231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4231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" y="24231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Test met stepCountIs(10) — agent doet 8-15 stappen</a:t>
            </a:r>
          </a:p>
        </p:txBody>
      </p:sp>
      <p:sp>
        <p:nvSpPr>
          <p:cNvPr id="11" name="Oval 10"/>
          <p:cNvSpPr/>
          <p:nvPr/>
        </p:nvSpPr>
        <p:spPr>
          <a:xfrm>
            <a:off x="548640" y="28803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28803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5840" y="28803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Switch naar hasToolCall('saveReport') — stop bij opslaan</a:t>
            </a:r>
          </a:p>
        </p:txBody>
      </p:sp>
      <p:sp>
        <p:nvSpPr>
          <p:cNvPr id="14" name="Oval 13"/>
          <p:cNvSpPr/>
          <p:nvPr/>
        </p:nvSpPr>
        <p:spPr>
          <a:xfrm>
            <a:off x="548640" y="33375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3375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5840" y="33375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Combineer in array: [stepCountIs(20), hasToolCall('saveReport')]</a:t>
            </a:r>
          </a:p>
        </p:txBody>
      </p:sp>
      <p:sp>
        <p:nvSpPr>
          <p:cNvPr id="17" name="Oval 16"/>
          <p:cNvSpPr/>
          <p:nvPr/>
        </p:nvSpPr>
        <p:spPr>
          <a:xfrm>
            <a:off x="548640" y="37947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37947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5840" y="37947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Test isLoopFinished() — geen limit, alleen natuurlijke stop</a:t>
            </a:r>
          </a:p>
        </p:txBody>
      </p:sp>
      <p:sp>
        <p:nvSpPr>
          <p:cNvPr id="20" name="Oval 19"/>
          <p:cNvSpPr/>
          <p:nvPr/>
        </p:nvSpPr>
        <p:spPr>
          <a:xfrm>
            <a:off x="548640" y="42519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4251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05840" y="42519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Custom StopCondition: 'stop als 3 pagina's gelezen'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5120640"/>
            <a:ext cx="8046720" cy="7772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521208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Doel: laten zien dat dezelfde agent met andere stopWhen anders gedrag vertoont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53212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Console log: hoeveel stappen, welke tools — verschil per stop-conditie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prepareStep — dynamic control — ~25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164592" cy="10972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2011680"/>
            <a:ext cx="7772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000000"/>
                </a:solidFill>
                <a:latin typeface="Calibri"/>
              </a:rPr>
              <a:t>Use case 1 — Dynamic model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8680" y="2423160"/>
            <a:ext cx="77724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Stap 0-3: gpt-4o-mini (goedkoop). Stap 4+: gpt-4o (sterk reasoning).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200400"/>
            <a:ext cx="164592" cy="10972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3291840"/>
            <a:ext cx="7772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000000"/>
                </a:solidFill>
                <a:latin typeface="Calibri"/>
              </a:rPr>
              <a:t>Use case 2 — Fase-gebaseerde tools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8680" y="3703320"/>
            <a:ext cx="77724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Stap 0-2: webSearch.   Stap 3-5: readPage.   Stap 6+: saveReport (required).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480560"/>
            <a:ext cx="164592" cy="109728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68680" y="4572000"/>
            <a:ext cx="7772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000000"/>
                </a:solidFill>
                <a:latin typeface="Calibri"/>
              </a:rPr>
              <a:t>Use case 3 — Context-trimming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68680" y="4983480"/>
            <a:ext cx="77724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messages &gt; 12? Keep system + laatste 8. Voorkomt token-explosie.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59436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Live: zien dat console-logs verschillen tussen 'met' en 'zonder' prepareStep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Done-tool + custom stop — ~20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28800"/>
            <a:ext cx="137160" cy="1463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1874519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Pattern 1 — Done-tool (no-execute)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2240280"/>
            <a:ext cx="7726679" cy="10515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05840" y="2350008"/>
            <a:ext cx="7452359" cy="8321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done: tool({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description: "Signaleer dat onderzoek klaar is.",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inputSchema: z.object({ reportId: z.number(), summary: z.string() }),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// GEEN execute — stopt de loop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3520440"/>
            <a:ext cx="137160" cy="1463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68680" y="3566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Pattern 2 — Custom stop op kosten/tokens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68680" y="3931920"/>
            <a:ext cx="7726679" cy="10515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05840" y="4041648"/>
            <a:ext cx="7452359" cy="8321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costLimit: StopCondition&lt;typeof tools&gt; = ({ steps }) =&gt;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tokens = steps.reduce((s, x) =&gt; s + (x.usage?.totalTokens ?? 0), 0);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tokens &gt; 50_000;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};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5212080"/>
            <a:ext cx="137160" cy="10972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525780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Pattern 3 — Plan-Act-Reflect (ReAct)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8680" y="5623560"/>
            <a:ext cx="768096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System prompt: '1. plan. 2. uitvoeren met tools. 3. reflecteer.'  Geen extra code.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Reflectie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Agent vs tool-call vs workflow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4023360" cy="50292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828800"/>
            <a:ext cx="384048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Vraag → 1 tool → antwoord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54880" y="1828800"/>
            <a:ext cx="40233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→  Plain tool-call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423160"/>
            <a:ext cx="402336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2423160"/>
            <a:ext cx="384048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Vraag → 2-5 tools → antwoord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54880" y="2423160"/>
            <a:ext cx="40233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→  stopWhen: stepCountIs(5)  (Les 12)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017520"/>
            <a:ext cx="4023360" cy="50292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3017520"/>
            <a:ext cx="384048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Onderzoek → 10-50 tools → rapport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54880" y="3017520"/>
            <a:ext cx="40233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→  Agent  (Les 14)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3611880"/>
            <a:ext cx="4023360" cy="50292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3611880"/>
            <a:ext cx="384048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Productie met validatie + audit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4880" y="3611880"/>
            <a:ext cx="40233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→  Workflow (expliciete code)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480560"/>
            <a:ext cx="8046720" cy="13716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5720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Wanneer GEEN agent: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9377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Determinisme nodig • Latency-sensitive (&lt; 1s) • Voorspelbare kosten • Eenvoudige flow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53035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6A34A"/>
                </a:solidFill>
                <a:latin typeface="Calibri"/>
              </a:rPr>
              <a:t>Wanneer WEL: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6692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Open-ended taken • Volgorde onbekend • Lange ketens • Async use cases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Praktijk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840480" cy="21945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Lesopdracht (30 min)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Setup research-agent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4261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Tavily account + key in .env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5351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Agent draaien met stepCountIs(10)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264408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Eerste eigen query stellen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575304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Logs bekijken — welke stappen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572000" y="1828800"/>
            <a:ext cx="4023360" cy="21945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754880" y="192024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Huiswerk (~2 uur, voor Les 15)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233172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4e tool: listReports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80" y="2642616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prepareStep — 1 use case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4880" y="2953512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Custom StopCondition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4880" y="3264408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AGENT.md — 5 secties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54880" y="3575304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Bonus: live-step UI / sub-agent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297680"/>
            <a:ext cx="8046720" cy="182880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48640" y="4297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Beoordeling (10 pt — voldoende 6+):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470916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listReports werkt + agent gebruikt 'm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470916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498348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prepareStep + zichtbaar effect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498348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25780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Custom StopCondition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525780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2960" y="553212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AGENT.md compleet (5 secties)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53212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2960" y="580644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End-to-end werkend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0" y="580644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 pt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Vragen?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Vandaag gezien: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Agent = LLM + tools + loop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3288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ToolLoopAgent met system, tools, stopWhen, prepareStep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2549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4 stop-condities: stepCountIs, hasToolCall, isLoopFinished, custom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11810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prepareStep voor dynamic model / tools / context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410712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Done-tool pattern + ReAct planning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7033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Wanneer wel/niet een agent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206240"/>
            <a:ext cx="8046720" cy="12801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4297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Volgende les (Les 15): RAG + Embeddings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709160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Semantic search op grote datasets met pgvector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910328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Embedding models — wat zijn vectors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111496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RAG-pipeline: chunk → embed → retrieve → generate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312664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Combo: RAG-tool in een agent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594360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1">
                <a:solidFill>
                  <a:srgbClr val="EF476F"/>
                </a:solidFill>
                <a:latin typeface="Calibri"/>
              </a:rPr>
              <a:t>Vragen? Feedback?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Van tool-calling naar autonome agents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201168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Tool Calling recap (Les 12):</a:t>
            </a:r>
          </a:p>
        </p:txBody>
      </p:sp>
      <p:sp>
        <p:nvSpPr>
          <p:cNvPr id="5" name="Oval 4"/>
          <p:cNvSpPr/>
          <p:nvPr/>
        </p:nvSpPr>
        <p:spPr>
          <a:xfrm>
            <a:off x="548640" y="2532888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46888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Tool Calling met description + inputSchema + execute</a:t>
            </a:r>
          </a:p>
        </p:txBody>
      </p:sp>
      <p:sp>
        <p:nvSpPr>
          <p:cNvPr id="7" name="Oval 6"/>
          <p:cNvSpPr/>
          <p:nvPr/>
        </p:nvSpPr>
        <p:spPr>
          <a:xfrm>
            <a:off x="548640" y="2916936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60" y="2852928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stopWhen: stepCountIs(5) — multi-step</a:t>
            </a:r>
          </a:p>
        </p:txBody>
      </p:sp>
      <p:sp>
        <p:nvSpPr>
          <p:cNvPr id="9" name="Oval 8"/>
          <p:cNvSpPr/>
          <p:nvPr/>
        </p:nvSpPr>
        <p:spPr>
          <a:xfrm>
            <a:off x="548640" y="3300984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22960" y="3236976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Polderfest chat met 6 tools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54880" y="201168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Wat een tool-call bot nog NIET kan:</a:t>
            </a:r>
          </a:p>
        </p:txBody>
      </p:sp>
      <p:sp>
        <p:nvSpPr>
          <p:cNvPr id="12" name="Oval 11"/>
          <p:cNvSpPr/>
          <p:nvPr/>
        </p:nvSpPr>
        <p:spPr>
          <a:xfrm>
            <a:off x="4754880" y="2532888"/>
            <a:ext cx="164592" cy="164592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0" y="2468880"/>
            <a:ext cx="38404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Lange ketens (30+ stappen)</a:t>
            </a:r>
          </a:p>
        </p:txBody>
      </p:sp>
      <p:sp>
        <p:nvSpPr>
          <p:cNvPr id="14" name="Oval 13"/>
          <p:cNvSpPr/>
          <p:nvPr/>
        </p:nvSpPr>
        <p:spPr>
          <a:xfrm>
            <a:off x="4754880" y="2916936"/>
            <a:ext cx="164592" cy="164592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0" y="2852928"/>
            <a:ext cx="38404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Eigen plan opstellen + bijstellen</a:t>
            </a:r>
          </a:p>
        </p:txBody>
      </p:sp>
      <p:sp>
        <p:nvSpPr>
          <p:cNvPr id="16" name="Oval 15"/>
          <p:cNvSpPr/>
          <p:nvPr/>
        </p:nvSpPr>
        <p:spPr>
          <a:xfrm>
            <a:off x="4754880" y="3300984"/>
            <a:ext cx="164592" cy="164592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029200" y="3236976"/>
            <a:ext cx="38404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Tools die andere tools triggeren</a:t>
            </a:r>
          </a:p>
        </p:txBody>
      </p:sp>
      <p:sp>
        <p:nvSpPr>
          <p:cNvPr id="18" name="Oval 17"/>
          <p:cNvSpPr/>
          <p:nvPr/>
        </p:nvSpPr>
        <p:spPr>
          <a:xfrm>
            <a:off x="4754880" y="3685032"/>
            <a:ext cx="164592" cy="164592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029200" y="3621024"/>
            <a:ext cx="38404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Dynamisch model wisselen per stap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4937760"/>
            <a:ext cx="8046720" cy="6400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4937760"/>
            <a:ext cx="786384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1">
                <a:solidFill>
                  <a:srgbClr val="000000"/>
                </a:solidFill>
                <a:latin typeface="Calibri"/>
              </a:rPr>
              <a:t>Vandaag: agents. Eén stap verder qua autonomie.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Vandaag —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828800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Welkom + Terugblik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828800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12848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Theorie: wat is een agent?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212848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30 min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02920" y="2596896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2596896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1 — Setup research-agent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0" y="2596896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2980944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2980944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2 — ToolLoopAgent + stopWhen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0" y="2980944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364992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0" y="3364992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3749040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3749040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3 — prepareStep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0" y="3749040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2920" y="4133088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4133088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4 — done-tool + custom stop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4133088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4517136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Wanneer agent vs tool-call vs workflow?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4517136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901184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4901184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5285232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Vragen + Afsluiting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285232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5 min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8640" y="594360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Format: Demo-driven. Code-fragmenten in slides + live in editor.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Wat is een agent?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8229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828800"/>
            <a:ext cx="7863840" cy="8229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800" b="1">
                <a:solidFill>
                  <a:srgbClr val="000000"/>
                </a:solidFill>
                <a:latin typeface="Calibri"/>
              </a:rPr>
              <a:t>"Agents are LLMs that use tools in a loop to accomplish tasks."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69748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— AI SDK docs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3291840"/>
            <a:ext cx="2560320" cy="1463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85800" y="3383280"/>
            <a:ext cx="23774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Calibri"/>
              </a:rPr>
              <a:t>LLM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237744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Calibri"/>
              </a:rPr>
              <a:t>Beslist iedere stap wat de volgende actie is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291840" y="3291840"/>
            <a:ext cx="2560320" cy="1463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429000" y="3383280"/>
            <a:ext cx="23774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Calibri"/>
              </a:rPr>
              <a:t>Tools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0" y="3840480"/>
            <a:ext cx="237744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Calibri"/>
              </a:rPr>
              <a:t>Uitbreidingen: search, read, write, anything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035040" y="3291840"/>
            <a:ext cx="2560320" cy="146304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172200" y="3383280"/>
            <a:ext cx="23774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Calibri"/>
              </a:rPr>
              <a:t>Loop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72200" y="3840480"/>
            <a:ext cx="237744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Calibri"/>
              </a:rPr>
              <a:t>Beheert berichten + stop-condities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50292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Verschil met Les 12: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544068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Les 12: tot 5 stappen, korte taken.    Les 14: 20-50+ stappen, langere autonome workflows.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Anatomie van de loop</a:t>
            </a:r>
          </a:p>
        </p:txBody>
      </p:sp>
      <p:sp>
        <p:nvSpPr>
          <p:cNvPr id="4" name="Oval 3"/>
          <p:cNvSpPr/>
          <p:nvPr/>
        </p:nvSpPr>
        <p:spPr>
          <a:xfrm>
            <a:off x="640080" y="187452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40080" y="187452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182880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Stuur messages naar LLM</a:t>
            </a:r>
          </a:p>
        </p:txBody>
      </p:sp>
      <p:sp>
        <p:nvSpPr>
          <p:cNvPr id="7" name="Oval 6"/>
          <p:cNvSpPr/>
          <p:nvPr/>
        </p:nvSpPr>
        <p:spPr>
          <a:xfrm>
            <a:off x="640080" y="228600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0080" y="228600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224028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LLM: text-only? → stop.  tool-call? → ga door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269748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" y="269748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65176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Execute tool(s)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31089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3108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306324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Voeg tool-result toe aan messages</a:t>
            </a:r>
          </a:p>
        </p:txBody>
      </p:sp>
      <p:sp>
        <p:nvSpPr>
          <p:cNvPr id="16" name="Oval 15"/>
          <p:cNvSpPr/>
          <p:nvPr/>
        </p:nvSpPr>
        <p:spPr>
          <a:xfrm>
            <a:off x="640080" y="352044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352044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47472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Check stopWhen</a:t>
            </a:r>
          </a:p>
        </p:txBody>
      </p:sp>
      <p:sp>
        <p:nvSpPr>
          <p:cNvPr id="19" name="Oval 18"/>
          <p:cNvSpPr/>
          <p:nvPr/>
        </p:nvSpPr>
        <p:spPr>
          <a:xfrm>
            <a:off x="640080" y="393192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0080" y="393192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97280" y="388620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Niet gestopt? volgende iteratie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4572000"/>
            <a:ext cx="8046720" cy="14630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46634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Loop stopt wanneer: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074920"/>
            <a:ext cx="7680960" cy="24688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Model geeft text in plaats van tool-call (natural finish)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22960" y="5321808"/>
            <a:ext cx="7680960" cy="24688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stopWhen-conditie voldaan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2960" y="5568696"/>
            <a:ext cx="7680960" cy="24688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Tool zonder execute aangeroepen (done-pattern)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22960" y="5815584"/>
            <a:ext cx="7680960" cy="24688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Tool needs approval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ToolLoopAgent — de v6 abstractie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5943600" cy="38404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5669280" cy="36210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import { ToolLoopAgent, tool, stepCountIs } from "ai";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researchAgent = new ToolLoopAgent({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model: "openai/gpt-4o",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system: "Je bent een research-assistent.",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tools: { webSearch, readPage, saveReport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stopWhen: stepCountIs(30),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result = await researchAgent.generate({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prompt: "Onderzoek AI in de Nederlandse bouwsector",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console.log(result.text);   // antwoord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console.log(result.steps);  // alle stappen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675120" y="2011680"/>
            <a:ext cx="2194560" cy="1005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766560" y="2084832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Minder boilerplate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66560" y="2423160"/>
            <a:ext cx="201168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Geen handmatige while-loop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675120" y="3200400"/>
            <a:ext cx="2194560" cy="1005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766560" y="3273552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Herbruikbaar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0" y="3611880"/>
            <a:ext cx="201168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Definieer 1x, gebruik overal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675120" y="4389120"/>
            <a:ext cx="2194560" cy="1005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766560" y="4462272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Single config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66560" y="4800600"/>
            <a:ext cx="201168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System, tools, model, stop op één plek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Stop-condities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137160" cy="6858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87452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onsolas"/>
              </a:rPr>
              <a:t>stepCountIs(N)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19456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Stop na N stappen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0" y="2011680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Default veiligheid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651760"/>
            <a:ext cx="137160" cy="6858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269748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onsolas"/>
              </a:rPr>
              <a:t>hasToolCall('done')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8680" y="301752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Stop bij specifieke tool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14800" y="2834640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Done-pattern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474720"/>
            <a:ext cx="137160" cy="68580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352044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onsolas"/>
              </a:rPr>
              <a:t>isLoopFinished()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68680" y="384048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Nooit — model bepaalt zelf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14800" y="3657600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Lange autonomie (risico!)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297680"/>
            <a:ext cx="137160" cy="6858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434340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onsolas"/>
              </a:rPr>
              <a:t>Custom StopCondition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68680" y="466344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Eigen callback op steps[]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14800" y="4480560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Kosten / token-budget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394960"/>
            <a:ext cx="8046720" cy="7772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548640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Consolas"/>
              </a:rPr>
              <a:t>stopWhen: [ stepCountIs(50), hasToolCall('submit'), customCondition ]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580644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888888"/>
                </a:solidFill>
                <a:latin typeface="Consolas"/>
              </a:rPr>
              <a:t>// stop zodra ÉÉN conditie waar is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prepareStep — control per stap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Callback die VOOR elke stap draait. Je kunt aanpassen: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28600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model wisselen (mini → sonnet voor complex reasoning)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578608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activeTools beperken (fase-gebaseerd)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871216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messages trimmen (context-budget bewaken)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163824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toolChoice forceren (bv. 'required' of specifieke tool)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3749039"/>
            <a:ext cx="8046720" cy="1828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3858767"/>
            <a:ext cx="7772400" cy="1609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prepareStep: async ({ stepNumber, messages }) =&gt;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if (stepNumber &gt; 2 &amp;&amp; messages.length &gt; 10)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return { model: "anthropic/claude-sonnet-4.5" };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{}; // niks aanpassen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},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5715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// dynamic model: begin goedkoop, switch naar duur voor reasoning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 bouwen we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Research-agent from scratch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Doel: zelfstandig een onderzoeksvraag beantwoorden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19456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Web zoeken → pagina's lezen → rapport schrijven → opslaan in Supabase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7432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Stack: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10896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Next.js 16 + TypeScript + Tailwind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38328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AI SDK v6 (ToolLoopAgent)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65760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Tavily (web search + extract)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93192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Supabase (rapport opslag)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44348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Tools die we bouwen: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84632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webSearch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43200" y="4846320"/>
            <a:ext cx="4114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Tavily query → 5 resultaten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132320" y="4873752"/>
            <a:ext cx="914400" cy="2286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132320" y="4873752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Read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13892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readPage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43200" y="5138928"/>
            <a:ext cx="4114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URL → fulltext extractie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132320" y="5166360"/>
            <a:ext cx="914400" cy="2286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132320" y="5166360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Read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5431536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saveReport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743200" y="5431536"/>
            <a:ext cx="4114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Insert in research_reports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132320" y="5458968"/>
            <a:ext cx="914400" cy="2286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0" y="5458968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Write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724144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done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743200" y="5724144"/>
            <a:ext cx="4114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No-execute, signaal klaar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132320" y="5751576"/>
            <a:ext cx="914400" cy="2286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132320" y="5751576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Signal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