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20040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200" b="1">
                <a:solidFill>
                  <a:srgbClr val="000000"/>
                </a:solidFill>
                <a:latin typeface="Calibri"/>
              </a:rPr>
              <a:t>Cursor Basics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38912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>
                <a:solidFill>
                  <a:srgbClr val="555555"/>
                </a:solidFill>
                <a:latin typeface="Calibri"/>
              </a:rPr>
              <a:t>Je eerste AI-powered editor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89204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Gratis Pro voor studenten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Drie sneltoetsen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Onthoud deze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560320" cy="27432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6596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>
                <a:solidFill>
                  <a:srgbClr val="16A34A"/>
                </a:solidFill>
                <a:latin typeface="Consolas"/>
              </a:rPr>
              <a:t>Tab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651760"/>
            <a:ext cx="237744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Accept AI auto-completion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40233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6A34A"/>
                </a:solidFill>
                <a:latin typeface="Calibri"/>
              </a:rPr>
              <a:t>Gratis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291840" y="1828800"/>
            <a:ext cx="2560320" cy="27432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474720" y="196596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>
                <a:solidFill>
                  <a:srgbClr val="4361EE"/>
                </a:solidFill>
                <a:latin typeface="Consolas"/>
              </a:rPr>
              <a:t>Cmd+K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74720" y="2651760"/>
            <a:ext cx="237744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Inline edit op selectie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74720" y="40233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1 request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35040" y="1828800"/>
            <a:ext cx="2560320" cy="27432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217920" y="196596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>
                <a:solidFill>
                  <a:srgbClr val="EF476F"/>
                </a:solidFill>
                <a:latin typeface="Consolas"/>
              </a:rPr>
              <a:t>Cmd+L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2651760"/>
            <a:ext cx="237744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Chat-paneel openen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0233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1 request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846320"/>
            <a:ext cx="8046720" cy="12801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9834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Eén regel om te onthouden: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7240" y="53949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Klein -&gt; Tab • Een bestand -&gt; Cmd+K • Vraag stellen -&gt; Cmd+L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Tab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Autocomplete - gratis, oneindig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het doet: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Cursor analyseert je hele bestand + recente edits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Suggereert hele blokken code, niet alleen een woord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Tab = accepteer, Esc = negeer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840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Wanneer gebruik je het: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2519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Boilerplate (imports, types, props)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5811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Herhalende patronen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91032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Voorspelbare code (CRUD, list renders)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5440680"/>
            <a:ext cx="8046720" cy="77724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5532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6A34A"/>
                </a:solidFill>
                <a:latin typeface="Calibri"/>
              </a:rPr>
              <a:t>Tip: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85216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Typ een commentaar '// render team list' - Cursor genereert de hele component.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Cmd+K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Inline edit op selectie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Stappen: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22860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23317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1560" y="233172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Selecteer code (of zet cursor op een regel)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69748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27432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51560" y="27432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Druk Cmd+K - input-balkje opent</a:t>
            </a:r>
          </a:p>
        </p:txBody>
      </p:sp>
      <p:sp>
        <p:nvSpPr>
          <p:cNvPr id="11" name="Oval 10"/>
          <p:cNvSpPr/>
          <p:nvPr/>
        </p:nvSpPr>
        <p:spPr>
          <a:xfrm>
            <a:off x="548640" y="310896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94360" y="315468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1560" y="315468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 wat je wilt: 'converteer naar TypeScript'</a:t>
            </a:r>
          </a:p>
        </p:txBody>
      </p:sp>
      <p:sp>
        <p:nvSpPr>
          <p:cNvPr id="14" name="Oval 13"/>
          <p:cNvSpPr/>
          <p:nvPr/>
        </p:nvSpPr>
        <p:spPr>
          <a:xfrm>
            <a:off x="548640" y="352044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94360" y="35661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51560" y="35661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toont diff in de editor</a:t>
            </a:r>
          </a:p>
        </p:txBody>
      </p:sp>
      <p:sp>
        <p:nvSpPr>
          <p:cNvPr id="17" name="Oval 16"/>
          <p:cNvSpPr/>
          <p:nvPr/>
        </p:nvSpPr>
        <p:spPr>
          <a:xfrm>
            <a:off x="548640" y="393192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94360" y="397764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51560" y="397764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Tab = Accept, Esc = Reject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212080"/>
            <a:ext cx="8046720" cy="9144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Wanneer: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Refactor een functie, variabele hernoemen, types toevoegen.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Cmd+L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Chat - vragen + grotere taken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Stappen: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2286000"/>
            <a:ext cx="320040" cy="32004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23317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1560" y="233172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Druk Cmd+L - chat-paneel opent rechts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697480"/>
            <a:ext cx="320040" cy="32004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27432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51560" y="27432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 je vraag of taak</a:t>
            </a:r>
          </a:p>
        </p:txBody>
      </p:sp>
      <p:sp>
        <p:nvSpPr>
          <p:cNvPr id="11" name="Oval 10"/>
          <p:cNvSpPr/>
          <p:nvPr/>
        </p:nvSpPr>
        <p:spPr>
          <a:xfrm>
            <a:off x="548640" y="3108960"/>
            <a:ext cx="320040" cy="32004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94360" y="315468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1560" y="315468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Optioneel: @file, @docs, @web voor context</a:t>
            </a:r>
          </a:p>
        </p:txBody>
      </p:sp>
      <p:sp>
        <p:nvSpPr>
          <p:cNvPr id="14" name="Oval 13"/>
          <p:cNvSpPr/>
          <p:nvPr/>
        </p:nvSpPr>
        <p:spPr>
          <a:xfrm>
            <a:off x="548640" y="3520440"/>
            <a:ext cx="320040" cy="32004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94360" y="35661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51560" y="35661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antwoordt + kan diffs voorstellen</a:t>
            </a:r>
          </a:p>
        </p:txBody>
      </p:sp>
      <p:sp>
        <p:nvSpPr>
          <p:cNvPr id="17" name="Oval 16"/>
          <p:cNvSpPr/>
          <p:nvPr/>
        </p:nvSpPr>
        <p:spPr>
          <a:xfrm>
            <a:off x="548640" y="3931920"/>
            <a:ext cx="320040" cy="32004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94360" y="397764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51560" y="397764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Apply / Reject per file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212080"/>
            <a:ext cx="8046720" cy="9144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Wanneer: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Uitleg vragen, multi-file taken, code-review op een functie.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Requests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Hoe haal je veel uit 500/maand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32004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DO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242316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Combineer in 1 Cmd+L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275234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Tab voor het simpele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308152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Cmd+K voor gerichte edits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41071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@file voor context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73989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@docs voor frameworks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63440" y="1828800"/>
            <a:ext cx="3931920" cy="32004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846320" y="19659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DON'T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2040" y="242316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Tien Cmd+K's voor een feature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2040" y="275234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Cmd+L zonder context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92040" y="308152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Vergeten dat Tab gratis is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92040" y="341071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'Maak iets cools' prompts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6692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1">
                <a:solidFill>
                  <a:srgbClr val="555555"/>
                </a:solidFill>
                <a:latin typeface="Calibri"/>
              </a:rPr>
              <a:t>Belangrijkste regel: combineer taken in 1 goede prompt.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.cursorrules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Per-project instructies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het is: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945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Bestand in project-root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237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 leest het bij elke AI-prompt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5292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Vertelt: 'zo doen we het hier'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474720"/>
            <a:ext cx="8046720" cy="2194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584448"/>
            <a:ext cx="7772400" cy="1975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.cursorrules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TypeScript strict mode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Tailwind voor styling - geen CSS modules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Server components by default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Imports met @/ alias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Geen any-types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806440"/>
            <a:ext cx="8046720" cy="4572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8978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Genereren: vraag Cursor in Cmd+L - kost 1 request.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Hands-on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Drie taken na de pauze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777240" y="2057400"/>
            <a:ext cx="548640" cy="5486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77240" y="214884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54480" y="201168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Hero-component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242316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Cmd+L -&gt; titel, ondertitel, 2 CTAs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017520"/>
            <a:ext cx="8046720" cy="100584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777240" y="3246120"/>
            <a:ext cx="548640" cy="5486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77240" y="333756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4480" y="320040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6A34A"/>
                </a:solidFill>
                <a:latin typeface="Calibri"/>
              </a:rPr>
              <a:t>Styling-tweak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54480" y="36118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Cmd+K -&gt; kleur knoppen aanpassen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206240"/>
            <a:ext cx="8046720" cy="10058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777240" y="4434840"/>
            <a:ext cx="548640" cy="54864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452628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54480" y="438912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EF476F"/>
                </a:solidFill>
                <a:latin typeface="Calibri"/>
              </a:rPr>
              <a:t>Extra feature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54480" y="48006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Vrije keuze - Cards / Form / Footer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56692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555555"/>
                </a:solidFill>
                <a:latin typeface="Consolas"/>
              </a:rPr>
              <a:t>Tot slot: git init &amp;&amp; git add . &amp;&amp; git commit -m 'first cursor build'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Demo Taak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Hero via Cmd+L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3200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980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Prompt in Cmd+L: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"Bouw een Hero-component in app/page.tsx.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Specs: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Gradient achtergrond (blauw)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Grote titel + ondertitel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Twee CTA-knoppen: 'Aan de slag' en 'Meer info'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Responsive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Tailwind only"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5212080"/>
            <a:ext cx="8046720" cy="9144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Flow: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maakt diff -&gt; bekijken -&gt; Accept -&gt; save -&gt; bekijk in browser.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Demo Taak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Tweak via Cmd+K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ik live doe: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228600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23317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1560" y="233172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Selecteer de twee knoppen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69748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27432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51560" y="27432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Druk Cmd+K</a:t>
            </a:r>
          </a:p>
        </p:txBody>
      </p:sp>
      <p:sp>
        <p:nvSpPr>
          <p:cNvPr id="11" name="Oval 10"/>
          <p:cNvSpPr/>
          <p:nvPr/>
        </p:nvSpPr>
        <p:spPr>
          <a:xfrm>
            <a:off x="548640" y="310896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94360" y="315468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1560" y="315468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 prompt voor kleur-tweak</a:t>
            </a:r>
          </a:p>
        </p:txBody>
      </p:sp>
      <p:sp>
        <p:nvSpPr>
          <p:cNvPr id="14" name="Oval 13"/>
          <p:cNvSpPr/>
          <p:nvPr/>
        </p:nvSpPr>
        <p:spPr>
          <a:xfrm>
            <a:off x="548640" y="352044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94360" y="35661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51560" y="35661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Tab = accept</a:t>
            </a:r>
          </a:p>
        </p:txBody>
      </p:sp>
      <p:sp>
        <p:nvSpPr>
          <p:cNvPr id="17" name="Oval 16"/>
          <p:cNvSpPr/>
          <p:nvPr/>
        </p:nvSpPr>
        <p:spPr>
          <a:xfrm>
            <a:off x="548640" y="3931920"/>
            <a:ext cx="320040" cy="32004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94360" y="397764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51560" y="397764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Bekijk in browser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212080"/>
            <a:ext cx="8046720" cy="7315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34924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Effect: zelfde feature, kleine verandering, een request.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Nu jullie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75 minuten zelf bouwen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Aan het werk: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Open Cursor in je net gescaffolde project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Volg de stappen uit Les03-Lesopdracht.pdf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Drie taken: Hero / Cmd+K tweak / extra feature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278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Eindig met git commit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44348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Op te leveren in de chat: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89204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Screenshot van je localhost:3000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522122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Welke optie (A/B/C) voor taak 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555040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Optioneel: GitHub-URL als je gepushed hebt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je aan het eind kunt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•  Cursor installeren + Student Plan activeren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5798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•  De drie hoofdsneltoetsen (Tab / Cmd+K / Cmd+L)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8716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•  Een werkend Next.js-project met Hero-component bouwen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438912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4526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Werkwijze: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49834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Eerst ±1,5 uur theorie + demo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53126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Kwartier pauze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56418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Daarna ±1,25 uur zelf bouwen — Tim loopt rond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komt eraan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Les 4 - TypeScript Fundamentals: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Strict types, generics, utility types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TypeScript in je Next.js project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Geen extra installatie nodig - Next.js heeft TS al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931920"/>
            <a:ext cx="8046720" cy="1828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4069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Veel later (Les 14): Cursor 3 deep dive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4526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Editor Window vs Agents Window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855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Agent mode en background agents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5184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Vercel deployment + preview URLs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60350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>
                <a:solidFill>
                  <a:srgbClr val="4361EE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Cursor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VS Code, maar met AI ingebouwd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is het: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Fork van Visual Studio 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AI is GEEN extensie — het zit IN de IDE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Werkt met Claude, GPT, Gemini en lokale modellen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278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Al je VS Code extensies blijven werken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114800"/>
            <a:ext cx="8046720" cy="1828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42519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Waarom relevant voor jou: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7091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Industry-standard voor AI-assisted development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50383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Vacatures noemen het steeds vaker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536752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Gratis Pro voor studenten via NOVI e-mail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Student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Gratis Pro voor studenten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828800"/>
          </a:xfrm>
          <a:prstGeom prst="roundRect">
            <a:avLst/>
          </a:prstGeom>
          <a:solidFill>
            <a:srgbClr val="DCF1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659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Wat je krijgt: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24231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500 fast requests per maand (gratis tier: 50)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27523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Toegang tot premium modellen (Claude, GPT-5, Gemini)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308152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Onbeperkte tab-completion (gratis)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4023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Hoe activeer je:</a:t>
            </a:r>
          </a:p>
        </p:txBody>
      </p:sp>
      <p:sp>
        <p:nvSpPr>
          <p:cNvPr id="10" name="Oval 9"/>
          <p:cNvSpPr/>
          <p:nvPr/>
        </p:nvSpPr>
        <p:spPr>
          <a:xfrm>
            <a:off x="777240" y="448056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452628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80160" y="4526280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Ga naar cursor.com/students</a:t>
            </a:r>
          </a:p>
        </p:txBody>
      </p:sp>
      <p:sp>
        <p:nvSpPr>
          <p:cNvPr id="13" name="Oval 12"/>
          <p:cNvSpPr/>
          <p:nvPr/>
        </p:nvSpPr>
        <p:spPr>
          <a:xfrm>
            <a:off x="777240" y="4864608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4910328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80160" y="4910328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Log in met je NOVI e-mailadres</a:t>
            </a:r>
          </a:p>
        </p:txBody>
      </p:sp>
      <p:sp>
        <p:nvSpPr>
          <p:cNvPr id="16" name="Oval 15"/>
          <p:cNvSpPr/>
          <p:nvPr/>
        </p:nvSpPr>
        <p:spPr>
          <a:xfrm>
            <a:off x="777240" y="5248656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5294376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0160" y="5294376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Bevestig via SheerID (1-10 min verificatie)</a:t>
            </a:r>
          </a:p>
        </p:txBody>
      </p:sp>
      <p:sp>
        <p:nvSpPr>
          <p:cNvPr id="19" name="Oval 18"/>
          <p:cNvSpPr/>
          <p:nvPr/>
        </p:nvSpPr>
        <p:spPr>
          <a:xfrm>
            <a:off x="777240" y="5632704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5678424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80160" y="5678424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Je account is upgraded naar Pro Student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Installeren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Vier stappen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194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1975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1. Download van cursor.com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2. Installeer als gewone app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3. Open Cursor -&gt; Sign in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4. Optioneel: importeer VS Code settings + extensies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297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Bij eerste start: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7091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Cursor vraagt of je VS Code instellingen wilt importeren - Ja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50383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Kies een theme (zelfde als je VS Code)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36752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Klaar - je staat in Cursor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Verificatie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Werkt Pro Student?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Test:</a:t>
            </a:r>
          </a:p>
        </p:txBody>
      </p:sp>
      <p:sp>
        <p:nvSpPr>
          <p:cNvPr id="5" name="Oval 4"/>
          <p:cNvSpPr/>
          <p:nvPr/>
        </p:nvSpPr>
        <p:spPr>
          <a:xfrm>
            <a:off x="777240" y="22860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3317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0160" y="2331720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 Cursor -&gt; Settings (Cmd+,)</a:t>
            </a:r>
          </a:p>
        </p:txBody>
      </p:sp>
      <p:sp>
        <p:nvSpPr>
          <p:cNvPr id="8" name="Oval 7"/>
          <p:cNvSpPr/>
          <p:nvPr/>
        </p:nvSpPr>
        <p:spPr>
          <a:xfrm>
            <a:off x="777240" y="27432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7889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2788920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Tab 'General' -&gt; check 'Account'</a:t>
            </a:r>
          </a:p>
        </p:txBody>
      </p:sp>
      <p:sp>
        <p:nvSpPr>
          <p:cNvPr id="11" name="Oval 10"/>
          <p:cNvSpPr/>
          <p:nvPr/>
        </p:nvSpPr>
        <p:spPr>
          <a:xfrm>
            <a:off x="777240" y="3200400"/>
            <a:ext cx="320040" cy="32004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60" y="32461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80160" y="3246120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Status moet zijn: 'Pro Student'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114800"/>
            <a:ext cx="8046720" cy="1828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42519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Als het 'Free' zegt: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7240" y="470916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Opnieuw inloggen via cursor.com/students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503834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Cursor herstarten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7240" y="536752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Werkt na 3 pogingen niet? Support contacteren (1 dag)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Skills / Docs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Framework-kennis aan Cursor geven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het doet: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Cursor indexeert officiële documentatie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Zoek via @docs:Next.js in chat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Framework-vragen worden veel beter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74903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Setup: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20624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1.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420624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Settings -&gt; Features -&gt; Docs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59028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2.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4590288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Klik '+ Add new doc'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974336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3.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4974336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Voeg toe: Next.js, React, Tailwind CSS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358383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4.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5358383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Wacht tot indexering klaar is (1-2 min)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Eerste project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npx create-next-app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3200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980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cd ~/web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npx create-next-app@latest mijn-eerste-cursor-app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Beantwoord prompts: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TypeScript? Ja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ESLint? Ja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Tailwind CSS? Ja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src/ directory? Ja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App Router? Ja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Import alias @/*? Ja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5303520"/>
            <a:ext cx="8046720" cy="822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5413248"/>
            <a:ext cx="7772400" cy="603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200">
                <a:solidFill>
                  <a:srgbClr val="FFFFFF"/>
                </a:solidFill>
                <a:latin typeface="Consolas"/>
              </a:rPr>
              <a:t>cd mijn-eerste-cursor-app</a:t>
            </a:r>
          </a:p>
          <a:p>
            <a:r>
              <a:rPr sz="1200">
                <a:solidFill>
                  <a:srgbClr val="FFFFFF"/>
                </a:solidFill>
                <a:latin typeface="Consolas"/>
              </a:rPr>
              <a:t>npm run dev    # -&gt; localhost:3000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Cursor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Eerste indruk van je project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je ziet: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Linker zijbalk = file explorer (zoals VS Code)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94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Midden = editor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986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Onder = terminal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278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Rechts: AI-paneel (toggle met Cmd+L)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480560"/>
            <a:ext cx="8046720" cy="16459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46177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Wat is anders dan VS Code: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507492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AI-paneel rechts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540410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Tab-completion is slimmer (hele bestand als context)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573328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Cmd+K geeft AI-prompt direct in de editor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