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20040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000000"/>
                </a:solidFill>
                <a:latin typeface="Calibri"/>
              </a:rPr>
              <a:t>MCP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38912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>
                <a:solidFill>
                  <a:srgbClr val="555555"/>
                </a:solidFill>
                <a:latin typeface="Calibri"/>
              </a:rPr>
              <a:t>Model Context Protocol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89204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Superkrachten voor je AI via standard-tools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Live koppelen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Vier stappen</a:t>
            </a:r>
          </a:p>
        </p:txBody>
      </p:sp>
      <p:sp>
        <p:nvSpPr>
          <p:cNvPr id="4" name="Oval 3"/>
          <p:cNvSpPr/>
          <p:nvPr/>
        </p:nvSpPr>
        <p:spPr>
          <a:xfrm>
            <a:off x="548640" y="210312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94360" y="216712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2176272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mkdir -p ~/.cursor &amp;&amp; nano ~/.cursor/mcp.json</a:t>
            </a:r>
          </a:p>
        </p:txBody>
      </p:sp>
      <p:sp>
        <p:nvSpPr>
          <p:cNvPr id="7" name="Oval 6"/>
          <p:cNvSpPr/>
          <p:nvPr/>
        </p:nvSpPr>
        <p:spPr>
          <a:xfrm>
            <a:off x="548640" y="2606039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94360" y="2670047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1560" y="2679191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Plak de complete JSON + vul je tokens in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310896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94360" y="317296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1560" y="3182112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Cmd+Q Cursor → opnieuw openen (geen reload!)</a:t>
            </a:r>
          </a:p>
        </p:txBody>
      </p:sp>
      <p:sp>
        <p:nvSpPr>
          <p:cNvPr id="13" name="Oval 12"/>
          <p:cNvSpPr/>
          <p:nvPr/>
        </p:nvSpPr>
        <p:spPr>
          <a:xfrm>
            <a:off x="548640" y="36118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367588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1560" y="3685032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Open chat → MCP-indicator: 4 servers groen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434840"/>
            <a:ext cx="8046720" cy="14630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572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 Vercel: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7240" y="49834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Klik "Needs login" naast vercel-indicator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7240" y="53126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OAuth-flow in browser → autoriseer Cursor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240" y="56418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Indicator wordt groen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Polderfest MCP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Onze eigen server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24688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2494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polderfest-mcp/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├── app/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 ├── api/mcp/route.ts   ← MCP server zelf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 ├── lib/supabase.ts    ← Supabase client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 ├── page.tsx           ← landingspagina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 └── layout.tsx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├── package.json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├── .env.example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└── README.md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4805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Vier tools: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93776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onsolas"/>
              </a:rPr>
              <a:t>searchBands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68880" y="4937760"/>
            <a:ext cx="1920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zoek op query/genre/dag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63440" y="493776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onsolas"/>
              </a:rPr>
              <a:t>getStageSchedule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0" y="4937760"/>
            <a:ext cx="1920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schema voor 1 dag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544068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onsolas"/>
              </a:rPr>
              <a:t>festivalStats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68880" y="5440680"/>
            <a:ext cx="1920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totalen + verdeling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63440" y="544068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onsolas"/>
              </a:rPr>
              <a:t>getWeather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83680" y="5440680"/>
            <a:ext cx="1920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Open-Meteo forecast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Code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Eén tool — anatomie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4114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3895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000">
                <a:solidFill>
                  <a:srgbClr val="FFFFFF"/>
                </a:solidFill>
                <a:latin typeface="Consolas"/>
              </a:rPr>
              <a:t>server.tool(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"searchBands",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"Zoek bands op query, genre, of dag.",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{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query: z.string().optional(),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genre: z.string().optional(),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day: z.enum(["vrijdag","zaterdag","zondag"]).optional(),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},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async ({ query, genre, day }) =&gt; {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let q = supabase.from("bands").select("*").limit(50);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if (query) q = q.ilike("name", `%${query}%`);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if (day) q = q.eq("day", capitalizeDay(day));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const { data } = await q;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return { content: [{ type: "text", text: JSON.stringify(data) }] };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},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60350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0">
                <a:solidFill>
                  <a:srgbClr val="555555"/>
                </a:solidFill>
                <a:latin typeface="Calibri"/>
              </a:rPr>
              <a:t>Bekend: Zod. Nieuw: server.tool() + content-array.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Lokaal draaien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Drie commando's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22860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0665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unzip polderfest-mcp-finished.zip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cd polderfest-mcp-finished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npm install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cp .env.example .env.local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vul SUPABASE_URL + SERVICE_ROLE_KEY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npm run dev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44348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Resultaat: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489204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Landingspagina: localhost:3000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522122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MCP endpoint: localhost:3000/api/mcp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555040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Polderfest zit al in mcp.json → herstart Cursor → 4 groene indicators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Drie chats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Demo overview — alles samen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10972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77240" y="1965960"/>
            <a:ext cx="1828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4361EE"/>
                </a:solidFill>
                <a:latin typeface="Calibri"/>
              </a:rPr>
              <a:t>Chat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51760" y="201168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onsolas"/>
              </a:rPr>
              <a:t>GitHub MCP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2514600"/>
            <a:ext cx="7315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Repo aanmaken + remote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108960"/>
            <a:ext cx="8046720" cy="109728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3246120"/>
            <a:ext cx="1828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16A34A"/>
                </a:solidFill>
                <a:latin typeface="Calibri"/>
              </a:rPr>
              <a:t>Chat 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51760" y="329184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onsolas"/>
              </a:rPr>
              <a:t>Polderfest + Supabase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3794760"/>
            <a:ext cx="7315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Nieuwe feature bouwen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389120"/>
            <a:ext cx="8046720" cy="10972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77240" y="4526280"/>
            <a:ext cx="1828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EF476F"/>
                </a:solidFill>
                <a:latin typeface="Calibri"/>
              </a:rPr>
              <a:t>Chat 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1760" y="457200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onsolas"/>
              </a:rPr>
              <a:t>Vercel MCP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7240" y="5074920"/>
            <a:ext cx="7315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Project + deploy + env vars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58978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555555"/>
                </a:solidFill>
                <a:latin typeface="Calibri"/>
              </a:rPr>
              <a:t>Geen `git`, `gh` of `vercel` zelf typen. Cursor + MCPs doen het.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Chat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GitHub MCP: repo + remote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Nieuwe Cursor chat — prompt: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40280"/>
            <a:ext cx="8046720" cy="14630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50008"/>
            <a:ext cx="7772400" cy="12435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200">
                <a:solidFill>
                  <a:srgbClr val="FFFFFF"/>
                </a:solidFill>
                <a:latin typeface="Consolas"/>
              </a:rPr>
              <a:t>Maak een nieuwe public GitHub repo "polderfest-mcp" aan</a:t>
            </a:r>
          </a:p>
          <a:p>
            <a:r>
              <a:rPr sz="1200">
                <a:solidFill>
                  <a:srgbClr val="FFFFFF"/>
                </a:solidFill>
                <a:latin typeface="Consolas"/>
              </a:rPr>
              <a:t>via GitHub MCP. Voeg toe als remote `origin` aan deze folder.</a:t>
            </a:r>
          </a:p>
          <a:p>
            <a:r>
              <a:rPr sz="1200">
                <a:solidFill>
                  <a:srgbClr val="FFFFFF"/>
                </a:solidFill>
                <a:latin typeface="Consolas"/>
              </a:rPr>
              <a:t>Push de main branch.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886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Wat er gebeurt: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2976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GitHub MCP → create_repository (URL terug)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6268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Cursor draait `git remote add origin &lt;url&gt;`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9560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Cursor draait `git push -u origin main`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528523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Open github.com → repo staat er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5852160"/>
            <a:ext cx="804672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589788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Geen browser. Geen `gh repo create` zelf.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Chat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Polderfest features — Cursor + Supabase MCP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22860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0665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Ik wil een review-systeem voor de Polderfest MCP.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Stap 1: vraag Supabase MCP om tabel band_reviews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(id, band_id FK, score 1-10, comment, created_at)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Stap 2: voeg twee tools toe aan @file:app/api/mcp/route.ts: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addReview(bandName, score, comment)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getReviews(bandName)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297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Test in dezelfde chat: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7091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"Geef Maud and The Cathedrals een review: 9, episch concert"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50383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"Toon alle reviews voor Maud and The Cathedrals"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5577840"/>
            <a:ext cx="8046720" cy="50292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5669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6A34A"/>
                </a:solidFill>
                <a:latin typeface="Calibri"/>
              </a:rPr>
              <a:t>Drie MCPs samen: Supabase + Cursor + Polderfest.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Chat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Vercel MCP: project + deploy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2194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1975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Maak via Vercel MCP een nieuw Vercel-project voor mijn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GitHub repo `polderfest-mcp`.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Voeg env vars (production):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SUPABASE_URL = &lt;plak&gt;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SUPABASE_SERVICE_ROLE_KEY = &lt;plak&gt;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Daarna: deploy + geef me de URL.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2062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Resultaat: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61772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Productie-URL: polderfest-mcp-&lt;scope&gt;.vercel.app/api/mcp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94690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Update polderfest in mcp.json → productie-URL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27608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Herstart Cursor → werkt zonder lokale dev-server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Lesopdracht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Doe de hele flow zelf — ±1 uur</a:t>
            </a:r>
          </a:p>
        </p:txBody>
      </p:sp>
      <p:sp>
        <p:nvSpPr>
          <p:cNvPr id="4" name="Oval 3"/>
          <p:cNvSpPr/>
          <p:nvPr/>
        </p:nvSpPr>
        <p:spPr>
          <a:xfrm>
            <a:off x="548640" y="182880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94360" y="189280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1901952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Pak finished zip uit, install, env vars, npm run dev</a:t>
            </a:r>
          </a:p>
        </p:txBody>
      </p:sp>
      <p:sp>
        <p:nvSpPr>
          <p:cNvPr id="7" name="Oval 6"/>
          <p:cNvSpPr/>
          <p:nvPr/>
        </p:nvSpPr>
        <p:spPr>
          <a:xfrm>
            <a:off x="548640" y="233172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94360" y="239572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1560" y="2404872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Voeg 4 MCPs toe aan ~/.cursor/mcp.json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283464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94360" y="289864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1560" y="2907792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herstart → 4 indicators groen</a:t>
            </a:r>
          </a:p>
        </p:txBody>
      </p:sp>
      <p:sp>
        <p:nvSpPr>
          <p:cNvPr id="13" name="Oval 12"/>
          <p:cNvSpPr/>
          <p:nvPr/>
        </p:nvSpPr>
        <p:spPr>
          <a:xfrm>
            <a:off x="548640" y="333756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340156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1560" y="3410712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Chat 1: GitHub MCP → repo + remote</a:t>
            </a:r>
          </a:p>
        </p:txBody>
      </p:sp>
      <p:sp>
        <p:nvSpPr>
          <p:cNvPr id="16" name="Oval 15"/>
          <p:cNvSpPr/>
          <p:nvPr/>
        </p:nvSpPr>
        <p:spPr>
          <a:xfrm>
            <a:off x="548640" y="38404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94360" y="390448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1560" y="3913632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Chat 2: test Polderfest met een paar vragen</a:t>
            </a:r>
          </a:p>
        </p:txBody>
      </p:sp>
      <p:sp>
        <p:nvSpPr>
          <p:cNvPr id="19" name="Oval 18"/>
          <p:cNvSpPr/>
          <p:nvPr/>
        </p:nvSpPr>
        <p:spPr>
          <a:xfrm>
            <a:off x="548640" y="434340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94360" y="440740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51560" y="4416552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Chat 3: Vercel MCP → project + deploy</a:t>
            </a:r>
          </a:p>
        </p:txBody>
      </p:sp>
      <p:sp>
        <p:nvSpPr>
          <p:cNvPr id="22" name="Oval 21"/>
          <p:cNvSpPr/>
          <p:nvPr/>
        </p:nvSpPr>
        <p:spPr>
          <a:xfrm>
            <a:off x="548640" y="484632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94360" y="491032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51560" y="4919472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Update mcp.json met productie-URL → herstart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5760720"/>
            <a:ext cx="8046720" cy="4572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58521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Geen deliverables. Gewoon doen tot het werkt.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Extra werk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Voeg een eigen feature toe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Voor wie sneller is. Niet verplicht.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945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Doe Chat 2 nog een keer voor je eigen idee: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69748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1.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69748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Bedenk feature die nieuwe data nodig heeft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6324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2.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06324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Supabase MCP → tabel + seed-data via Cursor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42900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3.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342900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Cursor → genereer nieuwe MCP tool(s)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379476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4.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379476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Push → Vercel deploy't automatisch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16052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5.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416052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Test in Cursor chat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4709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Ideeën: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1206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addReview + getReviews (zoals demo)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541324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addToWishlist + getMyWishlist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5705855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rateStage + getStageRatings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99846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addNote + getNotes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Drie blokken + climax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we vandaag doen:</a:t>
            </a:r>
          </a:p>
        </p:txBody>
      </p:sp>
      <p:sp>
        <p:nvSpPr>
          <p:cNvPr id="5" name="Oval 4"/>
          <p:cNvSpPr/>
          <p:nvPr/>
        </p:nvSpPr>
        <p:spPr>
          <a:xfrm>
            <a:off x="777240" y="224028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2860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0160" y="2258568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0" y="2304288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wat is MCP, waarom (kort)</a:t>
            </a:r>
          </a:p>
        </p:txBody>
      </p:sp>
      <p:sp>
        <p:nvSpPr>
          <p:cNvPr id="9" name="Oval 8"/>
          <p:cNvSpPr/>
          <p:nvPr/>
        </p:nvSpPr>
        <p:spPr>
          <a:xfrm>
            <a:off x="777240" y="269748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2960" y="27432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80160" y="2715768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Vier MCPs koppelen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0" y="2761488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GitHub, Supabase, Vercel, Polderfest</a:t>
            </a:r>
          </a:p>
        </p:txBody>
      </p:sp>
      <p:sp>
        <p:nvSpPr>
          <p:cNvPr id="13" name="Oval 12"/>
          <p:cNvSpPr/>
          <p:nvPr/>
        </p:nvSpPr>
        <p:spPr>
          <a:xfrm>
            <a:off x="777240" y="315468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60" y="32004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80160" y="3172968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Drie chats workflow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14800" y="3218688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alles samen aan het werk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931920"/>
            <a:ext cx="8046720" cy="219456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40690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Climax — drie chats: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7240" y="4526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Chat 1: GitHub MCP → repo aanmaken + remote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240" y="4855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Chat 2: Polderfest features bouwen via Cursor + Supabase MCP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77240" y="5184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Chat 3: Vercel MCP → project + deploy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Volgende 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16 — RAG + Embeddings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we gaan bouwen: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PDF Q&amp;A-app from scratch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Embeddings + vector search (pgvector)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Context-injectie naar de LLM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2783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AI antwoorden op basis van eigen documenten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114800"/>
            <a:ext cx="8046720" cy="17373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42519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Voorbereiding: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7091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Polderfest MCP staat live op Vercel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50383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Vier MCPs gekoppeld in Cursor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536752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Supabase project blijft draaien — we breiden uit met pgvector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60350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800" b="1">
                <a:solidFill>
                  <a:srgbClr val="4361EE"/>
                </a:solidFill>
                <a:latin typeface="Calibri"/>
              </a:rPr>
              <a:t>Tot volgende week!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MCP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Open standaard voor AI-tools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Hoe AI-clients verbinding maken met tools en 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15798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Hoe servers tools, resources en prompts beschrijven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48716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Hoe data heen-en-weer stroomt over een transport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3657600"/>
            <a:ext cx="8046720" cy="182880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3794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Open spec — geen vendor lock-in: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42519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Gestart door Anthropic (november 2024)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45811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Cursor, Claude Desktop, OpenAI, Windsurf, Zed ondersteunen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91032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Analogie: USB-C voor AI — één stekker, elke laptop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Voor MCP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1 feature × 5 clients = 5 integraties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33832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659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VOOR MCP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242316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Cursor: extension API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275234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Claude Desktop: plugins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308152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ChatGPT: GPTs / Actions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341071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Windsurf: eigen API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3739896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Zed: eigen API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069079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= 5 integraties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63440" y="1828800"/>
            <a:ext cx="3931920" cy="338328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846320" y="19659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MET MCP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2040" y="242316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Eén MCP-server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92040" y="275234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Cursor: werkt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92040" y="308152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Claude Desktop: werkt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92040" y="341071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ChatGPT: werkt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92040" y="3739896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Windsurf: werkt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92040" y="4069079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= 1 integratie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56692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300" b="1">
                <a:solidFill>
                  <a:srgbClr val="4361EE"/>
                </a:solidFill>
                <a:latin typeface="Calibri"/>
              </a:rPr>
              <a:t>Dezelfde tool, één keer bouwen, overal beschikbaar.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MCP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Drie rollen + drie primitives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Drie rollen: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40280"/>
            <a:ext cx="2560320" cy="13716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Host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834640"/>
            <a:ext cx="237744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Cursor, Claude Desktop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291840" y="2240280"/>
            <a:ext cx="25603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474720" y="237744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Client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74720" y="2834640"/>
            <a:ext cx="237744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MCP library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035040" y="2240280"/>
            <a:ext cx="2560320" cy="137160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217920" y="237744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Server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2834640"/>
            <a:ext cx="237744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GitHub / Polderfest / ...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39319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Drie primitives: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4343400"/>
            <a:ext cx="2560320" cy="11887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448056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Tools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" y="493776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functies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91840" y="4343400"/>
            <a:ext cx="2560320" cy="11887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474720" y="448056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Resources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74720" y="493776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read-only data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035040" y="4343400"/>
            <a:ext cx="2560320" cy="11887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217920" y="448056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Prompts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17920" y="493776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templates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5760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300" b="1">
                <a:solidFill>
                  <a:srgbClr val="555555"/>
                </a:solidFill>
                <a:latin typeface="Calibri"/>
              </a:rPr>
              <a:t>Vandaag focus op TOOLS.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Ecosysteem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Honderden servers beschikbaar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7315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GitHub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1284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issues, PRs, repos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63440" y="1828800"/>
            <a:ext cx="3840480" cy="73152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Supabase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6320" y="221284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DB queries, schema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2697480"/>
            <a:ext cx="3840480" cy="7315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27889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Vercel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08152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projects, deploys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63440" y="2697480"/>
            <a:ext cx="3840480" cy="7315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846320" y="27889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Filesystem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308152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lees/schrijf folder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566160"/>
            <a:ext cx="3840480" cy="7315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365760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Slack / Linear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395020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tickets + posts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663440" y="3566160"/>
            <a:ext cx="3840480" cy="73152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846320" y="365760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Brave / Notion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46320" y="395020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search + pages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5303520"/>
            <a:ext cx="8046720" cy="8229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5440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Vandaag koppelen we vier: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806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GitHub, Supabase, Vercel + onze eigen Polderfest.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Vier MCPs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Het overzicht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2286000" cy="4572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2834640" y="1828800"/>
            <a:ext cx="2926080" cy="4572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5760720" y="1828800"/>
            <a:ext cx="2834640" cy="4572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MCP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71800" y="192024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Type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97880" y="1920240"/>
            <a:ext cx="2651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Auth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2377440"/>
            <a:ext cx="8046720" cy="5029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2496312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GitHub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71800" y="2496312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HTTP (remote)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97880" y="2496312"/>
            <a:ext cx="2651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Bearer (PAT)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2926080"/>
            <a:ext cx="8046720" cy="50292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85800" y="3044952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Supabase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71800" y="3044952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HTTP (remote)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97880" y="3044952"/>
            <a:ext cx="2651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Bearer (sbp_-token)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3474720"/>
            <a:ext cx="8046720" cy="502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85800" y="3593592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Vercel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971800" y="3593592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HTTP (remote)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897880" y="3593592"/>
            <a:ext cx="2651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OAuth (browser)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4023360"/>
            <a:ext cx="8046720" cy="5029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85800" y="4142232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Polderfest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971800" y="4142232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HTTP (lokaal)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97880" y="4142232"/>
            <a:ext cx="2651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geen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5120640"/>
            <a:ext cx="804672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5257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Alle vier in één mcp.json — zelfde patroon, andere URLs.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669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Pad: ~/.cursor/mcp.json (globaal, werkt overal).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mcp.json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~/.cursor/mcp.json — de complete config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45720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43525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000">
                <a:solidFill>
                  <a:srgbClr val="FFFFFF"/>
                </a:solidFill>
                <a:latin typeface="Consolas"/>
              </a:rPr>
              <a:t>{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"mcpServers": {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"supabase": {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  "type": "http",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  "url": "https://mcp.supabase.com/mcp?project_ref=&lt;ref&gt;&amp;read_only=true",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  "headers": { "Authorization": "Bearer sbp_..." }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},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"github": {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  "type": "http",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  "url": "https://api.githubcopilot.com/mcp/",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  "headers": { "Authorization": "Bearer ghp_..." }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},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"vercel": {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  "type": "http",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  "url": "https://mcp.vercel.com"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},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"polderfest": {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  "type": "http",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  "url": "http://localhost:3000/api/mcp"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  }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64465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>
                <a:solidFill>
                  <a:srgbClr val="555555"/>
                </a:solidFill>
                <a:latin typeface="Calibri"/>
              </a:rPr>
              <a:t>Patroon: type http + url + optioneel headers. Vercel doet OAuth.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Tokens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Drie tokens, één OAuth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GitHub PAT (fine-grained):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github.com → Settings → Developer settings → PAT → Fine-grained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Permissions: Contents + Issues + PR (read+write)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Token begint met ghp_...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5204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Supabase Personal Access Token: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93192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supabase.com → Account → Access Tokens → Generate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26110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ACCOUNT-level — NIET project anon key / service role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59028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Token begint met sbp_... — project_ref uit project URL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5212080"/>
            <a:ext cx="8046720" cy="91440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Vercel: geen token vooraf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715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Bij eerste gebruik in Cursor → "Needs login" → OAuth in browser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