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2286000"/>
            <a:ext cx="6400800" cy="13716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7200" b="1">
                <a:solidFill>
                  <a:srgbClr val="4361EE"/>
                </a:solidFill>
                <a:latin typeface="Calibri"/>
              </a:rPr>
              <a:t>Les 13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3474720"/>
            <a:ext cx="822960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6000" b="1">
                <a:solidFill>
                  <a:srgbClr val="000000"/>
                </a:solidFill>
                <a:latin typeface="Calibri"/>
              </a:rPr>
              <a:t>Agents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457200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200" b="0">
                <a:solidFill>
                  <a:srgbClr val="555555"/>
                </a:solidFill>
                <a:latin typeface="Calibri"/>
              </a:rPr>
              <a:t>Polderfest krijgt brains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8640" y="5074920"/>
            <a:ext cx="82296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500" b="0">
                <a:solidFill>
                  <a:srgbClr val="555555"/>
                </a:solidFill>
                <a:latin typeface="Calibri"/>
              </a:rPr>
              <a:t>Multi-step tools + externe API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Vandaag extra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Drie agent-features bovenop Les 12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2606040" cy="4572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prepareStep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model per stap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48640" y="2880360"/>
            <a:ext cx="260604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685800" y="2971800"/>
            <a:ext cx="2331720" cy="2194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000">
                <a:solidFill>
                  <a:srgbClr val="FFFFFF"/>
                </a:solidFill>
                <a:latin typeface="Consolas"/>
              </a:rPr>
              <a:t>Stap 0 → krachtig (gpt-5.2)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Stap 1+ → goedkoop (gpt-5-mini)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Lagere kosten, zelfde kwaliteit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291840" y="1828800"/>
            <a:ext cx="2606040" cy="4572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32918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hasToolCall + finishPlan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2918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stop op signaal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91840" y="2880360"/>
            <a:ext cx="260604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3429000" y="2971800"/>
            <a:ext cx="2331720" cy="2194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000">
                <a:solidFill>
                  <a:srgbClr val="FFFFFF"/>
                </a:solidFill>
                <a:latin typeface="Consolas"/>
              </a:rPr>
              <a:t>stopWhen: [stepCountIs(8),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  hasToolCall("finishPlan")]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Forceer gestructureerd eindplan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035040" y="1828800"/>
            <a:ext cx="2606040" cy="4572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035040" y="1828800"/>
            <a:ext cx="26060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300" b="1">
                <a:solidFill>
                  <a:srgbClr val="FFFFFF"/>
                </a:solidFill>
                <a:latin typeface="Calibri"/>
              </a:rPr>
              <a:t>addToFavorites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35040" y="2377440"/>
            <a:ext cx="26060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100" b="1">
                <a:solidFill>
                  <a:srgbClr val="000000"/>
                </a:solidFill>
                <a:latin typeface="Calibri"/>
              </a:rPr>
              <a:t>write-tool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6035040" y="2880360"/>
            <a:ext cx="260604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6172200" y="2971800"/>
            <a:ext cx="2331720" cy="2194560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000">
                <a:solidFill>
                  <a:srgbClr val="FFFFFF"/>
                </a:solidFill>
                <a:latin typeface="Consolas"/>
              </a:rPr>
              <a:t>Tool schrijft naar Supabase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Agent verandert de wereld,</a:t>
            </a:r>
          </a:p>
          <a:p>
            <a:r>
              <a:rPr sz="1000">
                <a:solidFill>
                  <a:srgbClr val="FFFFFF"/>
                </a:solidFill>
                <a:latin typeface="Consolas"/>
              </a:rPr>
              <a:t>niet alleen lezen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548640" y="5486400"/>
            <a:ext cx="8046720" cy="10058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Combinatie: agent plant met krachtig model, voert uit met goedkoop, schrijft favoriet naar DB, sluit af met gestructureerd plan.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9893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alibri"/>
              </a:rPr>
              <a:t>Dit is écht agent-werk — niet zomaar tool calling met meer stappen.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Roadmap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 → Polderfest-met-agent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555555"/>
                </a:solidFill>
                <a:latin typeface="Calibri"/>
              </a:rPr>
              <a:t>Vandaag bouwen we ÉÉN extra route bovenop de bestaande Polderfest-app.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2377440"/>
            <a:ext cx="3931920" cy="3474720"/>
          </a:xfrm>
          <a:prstGeom prst="roundRect">
            <a:avLst/>
          </a:prstGeom>
          <a:solidFill>
            <a:srgbClr val="88888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2468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Al bekend uit Les 11/12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8803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tool() — description + schema + execute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29184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stopWhen + stepCountIs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370332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Supabase client opzetten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11480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searchBands / getDaySchedule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5262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Multi-step tool calling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9377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FFFFFF"/>
                </a:solidFill>
                <a:latin typeface="Calibri"/>
              </a:rPr>
              <a:t>✓  Bestaande tabellen: bands + user_favorites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663440" y="2377440"/>
            <a:ext cx="3931920" cy="347472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846320" y="246888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FFFFFF"/>
                </a:solidFill>
                <a:latin typeface="Calibri"/>
              </a:rPr>
              <a:t>Nieuw vandaag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46320" y="288036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7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26480" y="28803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getWeather (externe API)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46320" y="329184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26480" y="329184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addToFavorites (WRITE-tool)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6320" y="370332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9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26480" y="370332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finishPlan (structured output)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846320" y="411480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10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26480" y="411480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hasToolCall stop-conditie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846320" y="452628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11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126480" y="452628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prepareStep (model per stap)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846320" y="4937760"/>
            <a:ext cx="1188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FFFFFF"/>
                </a:solidFill>
                <a:latin typeface="Consolas"/>
              </a:rPr>
              <a:t>STEP 13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126480" y="4937760"/>
            <a:ext cx="23774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FFFFFF"/>
                </a:solidFill>
                <a:latin typeface="Calibri"/>
              </a:rPr>
              <a:t>UI tool-call rendering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6035040"/>
            <a:ext cx="8046720" cy="4572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731520" y="603504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Komende slides: 6 code-stappen — per stap zoek je op // STEP N in route.ts of page.tsx.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getWeather — externe API als tool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7 — getWeather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app/api/agent/route.ts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getWeather: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"Weer-forecast voor een festivaldag.",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date: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date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res = await fetch(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`https://api.open-meteo.com/v1/forecast?...&amp;start_date=${date}`,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await res.json();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}),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execute() is gewoon JavaScript — fetch werkt. Open-Meteo: gratis, geen account, geen API-key. Externe APIs konden ook al in Les 12.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addToFavorites — eerste WRITE-tool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8 — addToFavorites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app/api/agent/route.ts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addToFavorites: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"Voeg een band toe aan favorieten.",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bandName: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bandName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// 1. Zoek band op naam → krijg band_id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{ data: band } = 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.from("bands").select("id, name")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.ilike("name", `%${bandName}%`).limit(1).single();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if (!band) return { error: `Band niet gevonden`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// 2. Insert in bestaande user_favorites tabel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{ data, error } = await supabase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.from("user_favorites")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.insert({ user_email: "demo@polderwave.app",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        band_id: band.id })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.select().single();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added: true, band: band.name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}),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NIEUW vs Les 12: tool die DATA SCHRIJFT. Gebruikt bestaande user_favorites tabel (FK naar bands). Productie: echte auth + RLS (Les 10).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9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finishPlan — structured eindplan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9 — finishPlan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app/api/agent/route.ts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finishPlan: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"Roep dit ALS LAATSTE aan met gestructureerd eindplan.",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summary: z.string(),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items: z.array(z.object({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time: z.string(),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band: z.string(),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stage: z.string(),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reason: z.string(),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})),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summary, items }) =&gt; ({ summary, items, ok: true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}),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NIEUW: Zod-schema dwingt structuur af. UI rendert dit als nette timeline-kaart. Geen vrije-vorm-tekst meer die je moet parsen.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10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hasToolCall — stop op signaal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10 — hasToolCall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app/api/agent/route.ts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stopWhen: [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stepCountIs(8),                  // STAP 5 — veiligheid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hasToolCall("finishPlan"),       // STAP 10 — klaar-signaal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],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NIEUW: combineer stop-condities. Agent stopt direct zodra finishPlan is aangeroepen — gegarandeerd nette afsluiting, ongeacht resterende stappen.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11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prepareStep — model per stap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11 — prepareStep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app/api/agent/route.ts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prepareStep: ({ stepNumber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(stepNumber === 0)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 model: openai("gpt-5.2") };       // planning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return { model: openai("gpt-5-mini") };       // uitvoering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},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NIEUW: stap 0 = krachtig model voor begrip + planning. Stap 1+ = goedkoper model voor uitvoering van tool-calls. Significant lagere kosten en latency, zelfde eindresultaat.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37744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37744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STAP 13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7772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2600" b="1">
                <a:solidFill>
                  <a:srgbClr val="000000"/>
                </a:solidFill>
                <a:latin typeface="Calibri"/>
              </a:rPr>
              <a:t>UI — tool-calls visualiseren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48640" y="1874519"/>
            <a:ext cx="8046720" cy="64008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731520" y="1920240"/>
            <a:ext cx="786384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Zoek in editor (Cmd+F):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194560"/>
            <a:ext cx="5029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onsolas"/>
              </a:rPr>
              <a:t>STEP 13 — Tool-call rendering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52160" y="2194560"/>
            <a:ext cx="2743200" cy="292608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r"/>
            <a:r>
              <a:rPr sz="1000" b="0">
                <a:solidFill>
                  <a:srgbClr val="555555"/>
                </a:solidFill>
                <a:latin typeface="Consolas"/>
              </a:rPr>
              <a:t>app/agent/page.tsx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651760"/>
            <a:ext cx="8046720" cy="310896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85800" y="2761488"/>
            <a:ext cx="7772400" cy="288950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{m.parts.map((p, i)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(p.type === "tool-finishPlan")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&lt;PlanCard result={p.result} /&gt;;  // nette timeline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(p.type === "tool-addToFavorites")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&lt;FavoriteBadge name={p.input.bandName} /&gt;;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if (p.type.startsWith("tool-"))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&lt;ToolDetails part={p} /&gt;;  // expand-able json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})}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5852160"/>
            <a:ext cx="8046720" cy="77724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5897880"/>
            <a:ext cx="7863840" cy="7315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Loop door m.parts en herken tool-* parts. Speciaal renderen voor finishPlan (kaart) en addToFavorites (⭐ badge) maakt het magisch.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Stap voor stap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 → Polderfest-met-agent</a:t>
            </a:r>
          </a:p>
        </p:txBody>
      </p:sp>
      <p:sp>
        <p:nvSpPr>
          <p:cNvPr id="4" name="Oval 3"/>
          <p:cNvSpPr/>
          <p:nvPr/>
        </p:nvSpPr>
        <p:spPr>
          <a:xfrm>
            <a:off x="548640" y="20116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20116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51560" y="20574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Polderfest-original uitpakken</a:t>
            </a:r>
          </a:p>
        </p:txBody>
      </p:sp>
      <p:sp>
        <p:nvSpPr>
          <p:cNvPr id="7" name="Oval 6"/>
          <p:cNvSpPr/>
          <p:nvPr/>
        </p:nvSpPr>
        <p:spPr>
          <a:xfrm>
            <a:off x="548640" y="24688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548640" y="24688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51560" y="25146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Nieuwe route app/api/agent/route.ts aanmaken</a:t>
            </a:r>
          </a:p>
        </p:txBody>
      </p:sp>
      <p:sp>
        <p:nvSpPr>
          <p:cNvPr id="10" name="Oval 9"/>
          <p:cNvSpPr/>
          <p:nvPr/>
        </p:nvSpPr>
        <p:spPr>
          <a:xfrm>
            <a:off x="548640" y="29260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29260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51560" y="29718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Eerste tool: searchBands (Supabase)</a:t>
            </a:r>
          </a:p>
        </p:txBody>
      </p:sp>
      <p:sp>
        <p:nvSpPr>
          <p:cNvPr id="13" name="Oval 12"/>
          <p:cNvSpPr/>
          <p:nvPr/>
        </p:nvSpPr>
        <p:spPr>
          <a:xfrm>
            <a:off x="548640" y="33832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548640" y="33832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51560" y="34290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stopWhen: stepCountIs(8) toevoegen</a:t>
            </a:r>
          </a:p>
        </p:txBody>
      </p:sp>
      <p:sp>
        <p:nvSpPr>
          <p:cNvPr id="16" name="Oval 15"/>
          <p:cNvSpPr/>
          <p:nvPr/>
        </p:nvSpPr>
        <p:spPr>
          <a:xfrm>
            <a:off x="548640" y="38404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38404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051560" y="38862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Tweede tool: getStageSchedule</a:t>
            </a:r>
          </a:p>
        </p:txBody>
      </p:sp>
      <p:sp>
        <p:nvSpPr>
          <p:cNvPr id="19" name="Oval 18"/>
          <p:cNvSpPr/>
          <p:nvPr/>
        </p:nvSpPr>
        <p:spPr>
          <a:xfrm>
            <a:off x="4663440" y="20116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4663440" y="20116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166360" y="20574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Derde tool: getWeather (externe API)</a:t>
            </a:r>
          </a:p>
        </p:txBody>
      </p:sp>
      <p:sp>
        <p:nvSpPr>
          <p:cNvPr id="22" name="Oval 21"/>
          <p:cNvSpPr/>
          <p:nvPr/>
        </p:nvSpPr>
        <p:spPr>
          <a:xfrm>
            <a:off x="4663440" y="24688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663440" y="24688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7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166360" y="25146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System prompt schrijven</a:t>
            </a:r>
          </a:p>
        </p:txBody>
      </p:sp>
      <p:sp>
        <p:nvSpPr>
          <p:cNvPr id="25" name="Oval 24"/>
          <p:cNvSpPr/>
          <p:nvPr/>
        </p:nvSpPr>
        <p:spPr>
          <a:xfrm>
            <a:off x="4663440" y="29260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663440" y="29260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166360" y="29718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UI app/agent/page.tsx met tool-call-weergave</a:t>
            </a:r>
          </a:p>
        </p:txBody>
      </p:sp>
      <p:sp>
        <p:nvSpPr>
          <p:cNvPr id="28" name="Oval 27"/>
          <p:cNvSpPr/>
          <p:nvPr/>
        </p:nvSpPr>
        <p:spPr>
          <a:xfrm>
            <a:off x="4663440" y="33832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663440" y="33832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166360" y="34290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Testen in browser</a:t>
            </a:r>
          </a:p>
        </p:txBody>
      </p:sp>
      <p:sp>
        <p:nvSpPr>
          <p:cNvPr id="31" name="Oval 30"/>
          <p:cNvSpPr/>
          <p:nvPr/>
        </p:nvSpPr>
        <p:spPr>
          <a:xfrm>
            <a:off x="4663440" y="3840480"/>
            <a:ext cx="365760" cy="365760"/>
          </a:xfrm>
          <a:prstGeom prst="ellipse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4663440" y="3840480"/>
            <a:ext cx="36576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200" b="1">
                <a:solidFill>
                  <a:srgbClr val="FFFFFF"/>
                </a:solidFill>
                <a:latin typeface="Calibri"/>
              </a:rPr>
              <a:t>10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6360" y="3886200"/>
            <a:ext cx="3474720" cy="3657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Pushen naar Vercel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48640" y="5029200"/>
            <a:ext cx="8046720" cy="13716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31520" y="51206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Volledig stap-voor-stap met code: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55321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Les13-Stap-voor-stap.md in lesbestanden — jullie referentie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1520" y="59436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polderfest-original.zip = startpunt · polderfest-with-agent.zip = referentie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103120" cy="4114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LIVE DEMO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Polderfest-agent in actie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Drie prompts in de browser: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2560320"/>
            <a:ext cx="640080" cy="64008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548640" y="2560320"/>
            <a:ext cx="6400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2606040"/>
            <a:ext cx="7315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"Plan een avond met indie en techno voor zaterdag."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71600" y="292608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→ searchBands × 2 + getStageSchedule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3337560"/>
            <a:ext cx="640080" cy="64008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48640" y="3337560"/>
            <a:ext cx="6400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71600" y="3383280"/>
            <a:ext cx="7315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"Wat speelt er op zondag en hoe is het weer dan?"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71600" y="370332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→ getWeather (externe API) + searchBands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548640" y="4114800"/>
            <a:ext cx="640080" cy="6400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548640" y="4114800"/>
            <a:ext cx="640080" cy="6400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28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1600" y="4160520"/>
            <a:ext cx="73152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"Welke band moet ik NIET missen op vrijdag?"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71600" y="4480560"/>
            <a:ext cx="73152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→ creatieve combinatie, agent vormt mening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512064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52120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Daarna in de code: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55778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app/api/agent/route.ts — drie tools + stopWhen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58978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onsolas"/>
              </a:rPr>
              <a:t>app/agent/page.tsx — UI met tool-call-weergave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Terugblik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Tool calling — wat hadden we?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82880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Vorige les (Les 12):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2860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AI kreeg toegang tot tools (functies)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6060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Eén tool per call: bv. searchBands(genre)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9260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Goed voor: 'voer deze functie uit'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32461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•  Gebouwd in de Polderfest-app: chat die zoekt in Supabase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3931920"/>
            <a:ext cx="8046720" cy="182880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402336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EF476F"/>
                </a:solidFill>
                <a:latin typeface="Calibri"/>
              </a:rPr>
              <a:t>Maar wat bij complexe vragen?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443484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"Plan een zaterdagavond met indie + techno, geen overlap,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75488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0">
                <a:solidFill>
                  <a:srgbClr val="000000"/>
                </a:solidFill>
                <a:latin typeface="Calibri"/>
              </a:rPr>
              <a:t>alleen onder een dak als het regent."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212080"/>
            <a:ext cx="786384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Eén tool-call is niet genoeg. Drie tools + plan + combineren = AGENT.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ounded Rectangle 1"/>
          <p:cNvSpPr/>
          <p:nvPr/>
        </p:nvSpPr>
        <p:spPr>
          <a:xfrm>
            <a:off x="548640" y="457200"/>
            <a:ext cx="2103120" cy="41148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548640" y="457200"/>
            <a:ext cx="2103120" cy="41148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1400" b="1">
                <a:solidFill>
                  <a:srgbClr val="FFFFFF"/>
                </a:solidFill>
                <a:latin typeface="Calibri"/>
              </a:rPr>
              <a:t>NU JULLIE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00584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000" b="1">
                <a:solidFill>
                  <a:srgbClr val="000000"/>
                </a:solidFill>
                <a:latin typeface="Calibri"/>
              </a:rPr>
              <a:t>Bouw zelf een Polderfest-agent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1031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Materialen in lesbestanden/: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46888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polderfest-original.zip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31920" y="2468880"/>
            <a:ext cx="47548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startpunt — uitpakken of eigen Polderfest gebruiken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288036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polderfest-with-agent.zip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931920" y="2880360"/>
            <a:ext cx="47548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referentie als je vastloopt — mag je openen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291840"/>
            <a:ext cx="3200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onsolas"/>
              </a:rPr>
              <a:t>Les13-Stap-voor-stap.md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931920" y="3291840"/>
            <a:ext cx="47548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elf concrete stappen — volg één voor één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93192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Stappenplan: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434340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1.  Unzip starter OF gebruik je eigen Polderfest uit Les 12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" y="466344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2.  Volg Les13-Stap-voor-stap.md — werk in eigen tempo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9834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3.  Test in browser met drie voorbeeld-prompts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530352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4.  Deploy naar Vercel (env vars niet vergeten!)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562356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5.  Deel je productie-URL in de chat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48640" y="6126480"/>
            <a:ext cx="8046720" cy="50292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612648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Vragen? Hand op of roep me — ik loop rond.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772400" y="-457200"/>
            <a:ext cx="2286000" cy="2286000"/>
          </a:xfrm>
          <a:prstGeom prst="ellipse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Oval 2"/>
          <p:cNvSpPr/>
          <p:nvPr/>
        </p:nvSpPr>
        <p:spPr>
          <a:xfrm>
            <a:off x="-457200" y="5486400"/>
            <a:ext cx="1828800" cy="1828800"/>
          </a:xfrm>
          <a:prstGeom prst="ellipse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Afsluiting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Wat we vandaag hebben gedaan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2103120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Verschil tool calling vs agent — stopWhen is de knop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2487168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Drie nieuwe AI SDK functies: tool(), stepCountIs(), multi-step loops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2871216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Externe APIs als tool — Open-Meteo, geen key nodig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3255264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Polderfest-app uitgebreid: chat-met-context → echte agent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639312"/>
            <a:ext cx="77724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0">
                <a:solidFill>
                  <a:srgbClr val="000000"/>
                </a:solidFill>
                <a:latin typeface="Calibri"/>
              </a:rPr>
              <a:t>•  Live demo + zelf gebouwd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548640" y="457200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31520" y="46634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4361EE"/>
                </a:solidFill>
                <a:latin typeface="Calibri"/>
              </a:rPr>
              <a:t>Volgende les (Les 14): Externe APIs + Cursor + Vercel deploy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0749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Pokédex bouwen met Cursor Composer + Background Agent, naar productie met preview deploys.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Afronding naar productie-niveau development.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48640" y="61264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800" b="1">
                <a:solidFill>
                  <a:srgbClr val="4361EE"/>
                </a:solidFill>
                <a:latin typeface="Calibri"/>
              </a:rPr>
              <a:t>Vragen?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Verschil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Tool calling vs Agent — een continuüm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48640" y="1783080"/>
            <a:ext cx="80467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Geen harde lijn — in AI SDK v6 dezelfde syntax. Verschil zit in hoe je het ontwerpt.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48640" y="2240280"/>
            <a:ext cx="219456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555555"/>
                </a:solidFill>
                <a:latin typeface="Calibri"/>
              </a:rPr>
              <a:t>Aspect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34640" y="2240280"/>
            <a:ext cx="2926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Tool calling (Les 12)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52160" y="2240280"/>
            <a:ext cx="292608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Agent (Les 13)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2651760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000000"/>
                </a:solidFill>
                <a:latin typeface="Calibri"/>
              </a:rPr>
              <a:t>Vraag-type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34640" y="2651760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'Voer deze functie uit'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52160" y="2651760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'Bereik dit doel — kies zelf hoe'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035808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000000"/>
                </a:solidFill>
                <a:latin typeface="Calibri"/>
              </a:rPr>
              <a:t>Aantal stappen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4640" y="3035808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Meestal 1-3 (ook met stopWhen)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52160" y="3035808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Vaak 4-10+, variabel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8640" y="3419856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000000"/>
                </a:solidFill>
                <a:latin typeface="Calibri"/>
              </a:rPr>
              <a:t>Wie kiest volgorde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34640" y="3419856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Jouw prompt stuurt sterk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852160" y="3419856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AI plant zelf, autonomer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640" y="3803904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000000"/>
                </a:solidFill>
                <a:latin typeface="Calibri"/>
              </a:rPr>
              <a:t>Bronnen combineren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34640" y="3803904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Per tool één bron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852160" y="3803904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DB + externe API + ... door elkaar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4187952"/>
            <a:ext cx="219456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1">
                <a:solidFill>
                  <a:srgbClr val="000000"/>
                </a:solidFill>
                <a:latin typeface="Calibri"/>
              </a:rPr>
              <a:t>Reflectie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34640" y="4187952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Nee — direct antwoord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852160" y="4187952"/>
            <a:ext cx="292608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AI checkt resultaat, beslist vervolg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48640" y="4937760"/>
            <a:ext cx="8046720" cy="155448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731520" y="50292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Beide kunnen externe APIs — execute() is gewoon JavaScript.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31520" y="54406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Agent = mindset, niet aparte API.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852160"/>
            <a:ext cx="7863840" cy="5029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Code-uiting: hogere stopWhen (8+ ipv 2-3) en bredere/opener system prompts.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Wanneer voegt een agent écht waarde toe?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783080"/>
            <a:ext cx="3931920" cy="22860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1874519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EF476F"/>
                </a:solidFill>
                <a:latin typeface="Calibri"/>
              </a:rPr>
              <a:t>Tool calling is genoeg als: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233172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Je weet welke functie nodig is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26974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Antwoord ligt in één bron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306324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Pad is voorspelbaar (2-3 calls)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63440" y="1783080"/>
            <a:ext cx="3931920" cy="22860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846320" y="1874519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4361EE"/>
                </a:solidFill>
                <a:latin typeface="Calibri"/>
              </a:rPr>
              <a:t>Agent is écht zinvol als: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6320" y="233172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Open vraag ('plan', 'vind beste')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846320" y="269748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Meerdere bronnen combineren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846320" y="306324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Pad onvoorspelbaar (soms 3, soms 7)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46320" y="3429000"/>
            <a:ext cx="3657600" cy="32004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•  Resultaat triggert vervolgvraag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548640" y="4251960"/>
            <a:ext cx="8046720" cy="146304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434340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Risico's (waarom niet altijd):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22960" y="4754880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Lopen langer — meer tokens, hogere kosten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5047488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Moeilijker te debuggen door non-determinisme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22960" y="5340096"/>
            <a:ext cx="7772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000000"/>
                </a:solidFill>
                <a:latin typeface="Calibri"/>
              </a:rPr>
              <a:t>•  Voor simpele vragen overkill — tool calling is sneller én goedkoper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897880"/>
            <a:ext cx="8046720" cy="5943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31520" y="5897880"/>
            <a:ext cx="7863840" cy="59436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l"/>
            <a:r>
              <a:rPr sz="1100" b="1">
                <a:solidFill>
                  <a:srgbClr val="000000"/>
                </a:solidFill>
                <a:latin typeface="Calibri"/>
              </a:rPr>
              <a:t>Advies: start met tool calling. Schaal naar agent als je system prompt vol stappen-recepten staat.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Theorie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Hoe ziet de agent-loop eruit?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457200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435254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┌─────────────────────────────────────┐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│  Gebruiker stelt een vraag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└──────────────┬──────────────────────┘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       ▼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  ┌──────────────┐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┌──▶│   LLM        │  → kies tool of antwoord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└──────┬───────┘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       ▼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┌──────────────┐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│ Voer tool    │  → bv. searchBands of getWeather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│ uit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└──────┬───────┘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       │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       ▼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┌──────────────┐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│ Resultaat    │  → terug naar LLM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│   └──────┬───────┘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└──────────┘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Stopt wanneer: stopWhen-conditie waar wordt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(bv. stepCountIs(8) of geen tool-call meer)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Aanpak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Stappen naar onze Polderfest-agent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731520" cy="685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828800"/>
            <a:ext cx="7315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Calibri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63040" y="187452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Bedenk de tools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63040" y="224028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searchBands (Supabase) · getStageSchedule (Supabase) · getWeather (externe API)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697480"/>
            <a:ext cx="731520" cy="685800"/>
          </a:xfrm>
          <a:prstGeom prst="roundRect">
            <a:avLst/>
          </a:prstGeom>
          <a:solidFill>
            <a:srgbClr val="EF476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2697480"/>
            <a:ext cx="7315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Calibri"/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63040" y="274320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Schrijf de system prompt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463040" y="310896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Vertel de agent zijn rol, tools en werkwijze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548640" y="3566160"/>
            <a:ext cx="731520" cy="685800"/>
          </a:xfrm>
          <a:prstGeom prst="round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548640" y="3566160"/>
            <a:ext cx="7315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Calibri"/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463040" y="361188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Voeg stopWhen toe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63040" y="397764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Veiligheid — bv. stepCountIs(8)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48640" y="4434840"/>
            <a:ext cx="731520" cy="685800"/>
          </a:xfrm>
          <a:prstGeom prst="roundRect">
            <a:avLst/>
          </a:prstGeom>
          <a:solidFill>
            <a:srgbClr val="FFC10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4434840"/>
            <a:ext cx="7315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Calibri"/>
              </a:rPr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63040" y="448056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Bouw een UI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463040" y="484632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Toon de tool-calls — anders is het magic zonder zicht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5303520"/>
            <a:ext cx="731520" cy="685800"/>
          </a:xfrm>
          <a:prstGeom prst="roundRect">
            <a:avLst/>
          </a:prstGeom>
          <a:solidFill>
            <a:srgbClr val="4361E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548640" y="5303520"/>
            <a:ext cx="731520" cy="685800"/>
          </a:xfrm>
          <a:prstGeom prst="rect">
            <a:avLst/>
          </a:prstGeom>
          <a:noFill/>
        </p:spPr>
        <p:txBody>
          <a:bodyPr wrap="square" lIns="0" rIns="0" tIns="0" bIns="0" anchor="ctr">
            <a:spAutoFit/>
          </a:bodyPr>
          <a:lstStyle/>
          <a:p>
            <a:pPr algn="ctr"/>
            <a:r>
              <a:rPr sz="3200" b="1">
                <a:solidFill>
                  <a:srgbClr val="FFFFFF"/>
                </a:solidFill>
                <a:latin typeface="Calibri"/>
              </a:rPr>
              <a:t>5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463040" y="5349240"/>
            <a:ext cx="713232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400" b="1">
                <a:solidFill>
                  <a:srgbClr val="000000"/>
                </a:solidFill>
                <a:latin typeface="Calibri"/>
              </a:rPr>
              <a:t>Test met echte vragen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463040" y="5715000"/>
            <a:ext cx="71323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000" b="0">
                <a:solidFill>
                  <a:srgbClr val="555555"/>
                </a:solidFill>
                <a:latin typeface="Calibri"/>
              </a:rPr>
              <a:t>"Plan een avond...", "Welke band op...?"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AI SDK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tool({ description, inputSchema, execute })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2918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0723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tool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import { z } from "zod";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searchBands: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"Zoek bands op genre en/of dag.",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genre: z.string().optional(),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day: z.enum(["vrijdag", "zaterdag", "zondag"]).optional(),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genre, day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// Supabase query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data;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}),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5303520"/>
            <a:ext cx="8046720" cy="128016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39496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description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26080" y="539496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— wat de AI hierover leest om te beslissen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576072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inputSchema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26080" y="576072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— Zod-schema, AI vult dit automatisch 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6126480"/>
            <a:ext cx="22860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1">
                <a:solidFill>
                  <a:srgbClr val="4361EE"/>
                </a:solidFill>
                <a:latin typeface="Consolas"/>
              </a:rPr>
              <a:t>execute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26080" y="6126480"/>
            <a:ext cx="548640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— wat er gebeurt als de tool wordt aangeroepen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AI SDK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stopWhen — de agent-knop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23774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21579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import { stepCountIs } from "ai";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streamText({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model: openai("gpt-5.2"),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messages,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tools: { searchBands, getStageSchedule, getWeather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stopWhen: stepCountIs(8),   // 👈 dit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});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4389120"/>
            <a:ext cx="3931920" cy="1828800"/>
          </a:xfrm>
          <a:prstGeom prst="roundRect">
            <a:avLst/>
          </a:prstGeom>
          <a:solidFill>
            <a:srgbClr val="FCE0E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44805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EF476F"/>
                </a:solidFill>
                <a:latin typeface="Calibri"/>
              </a:rPr>
              <a:t>Zonder stopWhen: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489204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doet één tool-call en stopt. Standaard chat met tools.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663440" y="4389120"/>
            <a:ext cx="3931920" cy="1828800"/>
          </a:xfrm>
          <a:prstGeom prst="roundRect">
            <a:avLst/>
          </a:prstGeom>
          <a:solidFill>
            <a:srgbClr val="E0E8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846320" y="4480560"/>
            <a:ext cx="365760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300" b="1">
                <a:solidFill>
                  <a:srgbClr val="4361EE"/>
                </a:solidFill>
                <a:latin typeface="Calibri"/>
              </a:rPr>
              <a:t>Met stopWhen: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46320" y="4892040"/>
            <a:ext cx="3657600" cy="12801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000000"/>
                </a:solidFill>
                <a:latin typeface="Calibri"/>
              </a:rPr>
              <a:t>AI loopt door tot conditie waar is. Een echte agent.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6400800"/>
            <a:ext cx="8046720" cy="27432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ctr"/>
            <a:r>
              <a:rPr sz="1000" b="0">
                <a:solidFill>
                  <a:srgbClr val="555555"/>
                </a:solidFill>
                <a:latin typeface="Calibri"/>
              </a:rPr>
              <a:t>Combineer met hasToolCall('finishPlan') voor stop-na-specifieke-tool.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0E0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548640" y="457200"/>
            <a:ext cx="7315200" cy="4572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800" b="1">
                <a:solidFill>
                  <a:srgbClr val="4361EE"/>
                </a:solidFill>
                <a:latin typeface="Calibri"/>
              </a:rPr>
              <a:t>AI SDK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" y="822960"/>
            <a:ext cx="8046720" cy="91440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3200" b="1">
                <a:solidFill>
                  <a:srgbClr val="000000"/>
                </a:solidFill>
                <a:latin typeface="Calibri"/>
              </a:rPr>
              <a:t>Externe API als tool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548640" y="1828800"/>
            <a:ext cx="8046720" cy="3291840"/>
          </a:xfrm>
          <a:prstGeom prst="roundRect">
            <a:avLst/>
          </a:prstGeom>
          <a:solidFill>
            <a:srgbClr val="1E1E2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685800" y="1938528"/>
            <a:ext cx="7772400" cy="3072384"/>
          </a:xfrm>
          <a:prstGeom prst="rect">
            <a:avLst/>
          </a:prstGeom>
          <a:noFill/>
        </p:spPr>
        <p:txBody>
          <a:bodyPr wrap="square" lIns="0" rIns="0" tIns="0" bIns="0">
            <a:spAutoFit/>
          </a:bodyPr>
          <a:lstStyle/>
          <a:p>
            <a:r>
              <a:rPr sz="1100">
                <a:solidFill>
                  <a:srgbClr val="FFFFFF"/>
                </a:solidFill>
                <a:latin typeface="Consolas"/>
              </a:rPr>
              <a:t>getWeather: tool({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description: "Weer-forecast voor een festivaldag.",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inputSchema: z.object({ date: z.string() }),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execute: async ({ date }) =&gt;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res = await fetch(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`https://api.open-meteo.com/v1/forecast?...&amp;start_date=${date}`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const data = await res.json();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return {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temperatureMaxC: data.daily.temperature_2m_max[0],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  rainChancePercent: data.daily.precipitation_probability_max[0],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  };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  },</a:t>
            </a:r>
          </a:p>
          <a:p>
            <a:r>
              <a:rPr sz="1100">
                <a:solidFill>
                  <a:srgbClr val="FFFFFF"/>
                </a:solidFill>
                <a:latin typeface="Consolas"/>
              </a:rPr>
              <a:t>}),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548640" y="5303520"/>
            <a:ext cx="8046720" cy="1280160"/>
          </a:xfrm>
          <a:prstGeom prst="roundRect">
            <a:avLst/>
          </a:prstGeom>
          <a:solidFill>
            <a:srgbClr val="FFF4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731520" y="534924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200" b="1">
                <a:solidFill>
                  <a:srgbClr val="000000"/>
                </a:solidFill>
                <a:latin typeface="Calibri"/>
              </a:rPr>
              <a:t>Open-Meteo: gratis, geen account, geen API key. Perfect voor demos.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76072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Dit kon ook al in Les 12 tool calling — execute() is gewoon JavaScript.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6126480"/>
            <a:ext cx="7863840" cy="365760"/>
          </a:xfrm>
          <a:prstGeom prst="rect">
            <a:avLst/>
          </a:prstGeom>
          <a:noFill/>
        </p:spPr>
        <p:txBody>
          <a:bodyPr wrap="square" lIns="0" rIns="0" tIns="0" bIns="0" anchor="t">
            <a:spAutoFit/>
          </a:bodyPr>
          <a:lstStyle/>
          <a:p>
            <a:pPr algn="l"/>
            <a:r>
              <a:rPr sz="1100" b="0">
                <a:solidFill>
                  <a:srgbClr val="555555"/>
                </a:solidFill>
                <a:latin typeface="Calibri"/>
              </a:rPr>
              <a:t>Verschil bij agents: meerdere bronnen door elkaar combineren in één antwoord.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