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480560"/>
            <a:ext cx="80467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>
                <a:solidFill>
                  <a:srgbClr val="555555"/>
                </a:solidFill>
                <a:latin typeface="Calibri"/>
              </a:rPr>
              <a:t>Een LLM in een loop met tools — autonoom tot het klaar is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Setup research-agent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2024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193852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pnpm create next-app + add ai zod @supabase/supabase-js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63040" y="212140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Setup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39572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548640" y="239572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241401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.env.local met TAVILY + OPENAI + SUPABASE keys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259689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Config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2871216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2871216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2889504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Supabase: research_reports tabel + RLS policy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3072384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Database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48640" y="3346704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346704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3364992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lib/tools.ts: webSearch met Tavily fetch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63040" y="3547872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Tools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822192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48640" y="3822192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3840480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lib/agent.ts: ToolLoopAgent met system + tools + stopWhen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463040" y="4023360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Agent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548640" y="4297680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548640" y="4297680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4315968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app/api/research/route.ts: POST endpoint met agent.generate()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3040" y="4498848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API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4773168"/>
            <a:ext cx="777240" cy="36576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548640" y="4773168"/>
            <a:ext cx="77724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3040" y="4791456"/>
            <a:ext cx="6400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curl test in terminal — query → JSON met text + steps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4974336"/>
            <a:ext cx="6400800" cy="1828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0">
                <a:solidFill>
                  <a:srgbClr val="555555"/>
                </a:solidFill>
                <a:latin typeface="Calibri"/>
              </a:rPr>
              <a:t>Test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585216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Tavily = gratis 1000 calls/maand. Studenten maken zelf account aan.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ToolLoopAgent + stopWhen variants — ~25 min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1965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48640" y="1965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1965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Voeg readPage + saveReport toe als tools</a:t>
            </a:r>
          </a:p>
        </p:txBody>
      </p:sp>
      <p:sp>
        <p:nvSpPr>
          <p:cNvPr id="8" name="Oval 7"/>
          <p:cNvSpPr/>
          <p:nvPr/>
        </p:nvSpPr>
        <p:spPr>
          <a:xfrm>
            <a:off x="548640" y="24231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4231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05840" y="24231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met stepCountIs(10) — agent doet 8-15 stappen</a:t>
            </a:r>
          </a:p>
        </p:txBody>
      </p:sp>
      <p:sp>
        <p:nvSpPr>
          <p:cNvPr id="11" name="Oval 10"/>
          <p:cNvSpPr/>
          <p:nvPr/>
        </p:nvSpPr>
        <p:spPr>
          <a:xfrm>
            <a:off x="548640" y="28803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8803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05840" y="28803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Switch naar hasToolCall('saveReport') — stop bij opslaan</a:t>
            </a:r>
          </a:p>
        </p:txBody>
      </p:sp>
      <p:sp>
        <p:nvSpPr>
          <p:cNvPr id="14" name="Oval 13"/>
          <p:cNvSpPr/>
          <p:nvPr/>
        </p:nvSpPr>
        <p:spPr>
          <a:xfrm>
            <a:off x="548640" y="33375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33375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5840" y="33375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Combineer in array: [stepCountIs(20), hasToolCall('saveReport')]</a:t>
            </a:r>
          </a:p>
        </p:txBody>
      </p:sp>
      <p:sp>
        <p:nvSpPr>
          <p:cNvPr id="17" name="Oval 16"/>
          <p:cNvSpPr/>
          <p:nvPr/>
        </p:nvSpPr>
        <p:spPr>
          <a:xfrm>
            <a:off x="548640" y="37947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37947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5840" y="37947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Test isLoopFinished() — geen limit, alleen natuurlijke stop</a:t>
            </a:r>
          </a:p>
        </p:txBody>
      </p:sp>
      <p:sp>
        <p:nvSpPr>
          <p:cNvPr id="20" name="Oval 19"/>
          <p:cNvSpPr/>
          <p:nvPr/>
        </p:nvSpPr>
        <p:spPr>
          <a:xfrm>
            <a:off x="548640" y="4251960"/>
            <a:ext cx="292608" cy="292608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4251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05840" y="4251960"/>
            <a:ext cx="75895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Custom StopCondition: 'stop als 3 pagina's gelezen'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5120640"/>
            <a:ext cx="8046720" cy="7772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Doel: laten zien dat dezelfde agent met andere stopWhen anders gedrag vertoont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53212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Console log: hoeveel stappen, welke tools — verschil per stop-conditie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743200"/>
            <a:ext cx="804672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200" b="1">
                <a:solidFill>
                  <a:srgbClr val="4361EE"/>
                </a:solidFill>
                <a:latin typeface="Calibri"/>
              </a:rPr>
              <a:t>Pauze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93192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400" b="0">
                <a:solidFill>
                  <a:srgbClr val="555555"/>
                </a:solidFill>
                <a:latin typeface="Calibri"/>
              </a:rPr>
              <a:t>15 minuten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prepareStep — dynamic control — ~25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920240"/>
            <a:ext cx="164592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201168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1 — Dynamic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68680" y="242316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0-3: gpt-4o-mini (goedkoop). Stap 4+: gpt-4o (sterk reasoning).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3200400"/>
            <a:ext cx="164592" cy="10972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329184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2 — Fase-gebaseerde tools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70332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Stap 0-2: webSearch.   Stap 3-5: readPage.   Stap 6+: saveReport (required).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480560"/>
            <a:ext cx="164592" cy="109728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868680" y="4572000"/>
            <a:ext cx="7772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000000"/>
                </a:solidFill>
                <a:latin typeface="Calibri"/>
              </a:rPr>
              <a:t>Use case 3 — Context-trimming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8680" y="4983480"/>
            <a:ext cx="77724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messages &gt; 12? Keep system + laatste 8. Voorkomt token-explosie.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59436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Live: zien dat console-logs verschillen tussen 'met' en 'zonder' prepareStep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01168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01168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 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Done-tool + custom stop — ~20 min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28800"/>
            <a:ext cx="137160" cy="146304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1874519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1 — Done-tool (no-execute)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868680" y="224028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005840" y="235000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done: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"Signaleer dat onderzoek klaar is.",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reportId: z.number(), summary: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// GEEN execute — stopt de loop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520440"/>
            <a:ext cx="13716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68680" y="356616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2 — Custom stop op kosten/tokens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8680" y="3931920"/>
            <a:ext cx="7726679" cy="10515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4041648"/>
            <a:ext cx="7452359" cy="8321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const costLimit: StopCondition&lt;typeof tools&gt; = ({ steps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const tokens = steps.reduce((s, x) =&gt; s + (x.usage?.totalTokens ?? 0), 0);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tokens &gt; 50_000;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};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5212080"/>
            <a:ext cx="137160" cy="10972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68680" y="5257800"/>
            <a:ext cx="76809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Pattern 3 — Plan-Act-Reflect (ReAct)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680" y="5623560"/>
            <a:ext cx="768096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System prompt: '1. plan. 2. uitvoeren met tools. 3. reflecteer.'  Geen extra code.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Reflectie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Agent vs tool-call vs workflow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4023360" cy="5029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1 tool → antwoord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54880" y="182880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Plain tool-call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423160"/>
            <a:ext cx="4023360" cy="50292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42316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Vraag → 2-5 tools → antwoord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54880" y="242316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stopWhen: stepCountIs(5)  (Les 12)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017520"/>
            <a:ext cx="4023360" cy="50292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31520" y="301752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Onderzoek → 10-50 tools → rapport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54880" y="301752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Agent  (Les 13)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48640" y="3611880"/>
            <a:ext cx="4023360" cy="50292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3611880"/>
            <a:ext cx="384048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FFFFFF"/>
                </a:solidFill>
                <a:latin typeface="Calibri"/>
              </a:rPr>
              <a:t>Productie met validatie + audit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3611880"/>
            <a:ext cx="40233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→  Workflow (expliciete code)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8056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45720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Wanneer GEEN agent: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9377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Determinisme nodig • Latency-sensitive (&lt; 1s) • Voorspelbare kosten • Eenvoudige flow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3035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16A34A"/>
                </a:solidFill>
                <a:latin typeface="Calibri"/>
              </a:rPr>
              <a:t>Wanneer WEL: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6692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Open-ended taken • Volgorde onbekend • Lange ketens • Async use cases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Praktijk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3840480" cy="21945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9202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Lesopdracht (30 min)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Setup research-agent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42616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account + key in .env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953512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 draaien met stepCountIs(10)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264408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Eerste eigen query stellen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575304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Logs bekijken — welke stappen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572000" y="1828800"/>
            <a:ext cx="4023360" cy="21945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92024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Huiswerk (~2 uur, voor Les 14)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233172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4e tool: listReports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2642616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— 1 use case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4880" y="2953512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754880" y="3264408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— 5 secties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54880" y="3575304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Bonus: live-step UI / sub-agent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4297680"/>
            <a:ext cx="8046720" cy="1828800"/>
          </a:xfrm>
          <a:prstGeom prst="roundRect">
            <a:avLst/>
          </a:prstGeom>
          <a:solidFill>
            <a:srgbClr val="F0E0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42976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Beoordeling (10 pt — voldoende 6+):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70916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listReports werkt + agent gebruikt 'm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70916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498348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prepareStep + zichtbaar effect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98348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25780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Custom StopCondition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525780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2 pt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3212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AGENT.md compleet (5 secties)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53212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3 pt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5806440"/>
            <a:ext cx="640080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End-to-end werkend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15200" y="5806440"/>
            <a:ext cx="11887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00" b="1">
                <a:solidFill>
                  <a:srgbClr val="4361EE"/>
                </a:solidFill>
                <a:latin typeface="Calibri"/>
              </a:rPr>
              <a:t>1 pt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Vragen?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Vandaag gezien: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402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Agent = LLM + tools +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5328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ToolLoopAgent met system, tools, stopWhen, prepareStep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8254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4 stop-condities: stepCountIs, hasToolCall, isLoopFinished, custom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118104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prepareStep voor dynamic model / tools / context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410712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Done-tool pattern + ReAct planning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7033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✓  Wanneer wel/niet een agent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2062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297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Volgende les (Les 14): RAG + embeddings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709160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Semantic search op grote datasets met pgvector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910328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Embedding models — wat zijn vectors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5111496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RAG-pipeline: chunk → embed → retrieve → generate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12664"/>
            <a:ext cx="777240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Combo: RAG-tool in een agent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2000" b="1">
                <a:solidFill>
                  <a:srgbClr val="EF476F"/>
                </a:solidFill>
                <a:latin typeface="Calibri"/>
              </a:rPr>
              <a:t>Vragen? Feedback?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 tool-calling naar autonome agents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4361EE"/>
                </a:solidFill>
                <a:latin typeface="Calibri"/>
              </a:rPr>
              <a:t>Vorige les (Les 12):</a:t>
            </a:r>
          </a:p>
        </p:txBody>
      </p:sp>
      <p:sp>
        <p:nvSpPr>
          <p:cNvPr id="5" name="Oval 4"/>
          <p:cNvSpPr/>
          <p:nvPr/>
        </p:nvSpPr>
        <p:spPr>
          <a:xfrm>
            <a:off x="548640" y="2532888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22960" y="24688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Tool Calling met description + inputSchema + execute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916936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960" y="2852928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stopWhen: stepCountIs(5) — multi-step</a:t>
            </a:r>
          </a:p>
        </p:txBody>
      </p:sp>
      <p:sp>
        <p:nvSpPr>
          <p:cNvPr id="9" name="Oval 8"/>
          <p:cNvSpPr/>
          <p:nvPr/>
        </p:nvSpPr>
        <p:spPr>
          <a:xfrm>
            <a:off x="548640" y="3300984"/>
            <a:ext cx="164592" cy="164592"/>
          </a:xfrm>
          <a:prstGeom prst="ellipse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22960" y="3236976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Polderfest chat met 6 tools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54880" y="2011680"/>
            <a:ext cx="38404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>
                <a:solidFill>
                  <a:srgbClr val="EF476F"/>
                </a:solidFill>
                <a:latin typeface="Calibri"/>
              </a:rPr>
              <a:t>Wat een tool-call bot nog NIET kan:</a:t>
            </a:r>
          </a:p>
        </p:txBody>
      </p:sp>
      <p:sp>
        <p:nvSpPr>
          <p:cNvPr id="12" name="Oval 11"/>
          <p:cNvSpPr/>
          <p:nvPr/>
        </p:nvSpPr>
        <p:spPr>
          <a:xfrm>
            <a:off x="4754880" y="2532888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029200" y="2468880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Lange ketens (30+ stappen)</a:t>
            </a:r>
          </a:p>
        </p:txBody>
      </p:sp>
      <p:sp>
        <p:nvSpPr>
          <p:cNvPr id="14" name="Oval 13"/>
          <p:cNvSpPr/>
          <p:nvPr/>
        </p:nvSpPr>
        <p:spPr>
          <a:xfrm>
            <a:off x="4754880" y="2916936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0" y="2852928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Eigen plan opstellen + bijstellen</a:t>
            </a:r>
          </a:p>
        </p:txBody>
      </p:sp>
      <p:sp>
        <p:nvSpPr>
          <p:cNvPr id="16" name="Oval 15"/>
          <p:cNvSpPr/>
          <p:nvPr/>
        </p:nvSpPr>
        <p:spPr>
          <a:xfrm>
            <a:off x="4754880" y="3300984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029200" y="3236976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Tools die andere tools triggeren</a:t>
            </a:r>
          </a:p>
        </p:txBody>
      </p:sp>
      <p:sp>
        <p:nvSpPr>
          <p:cNvPr id="18" name="Oval 17"/>
          <p:cNvSpPr/>
          <p:nvPr/>
        </p:nvSpPr>
        <p:spPr>
          <a:xfrm>
            <a:off x="4754880" y="3685032"/>
            <a:ext cx="164592" cy="164592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029200" y="3621024"/>
            <a:ext cx="38404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X  Dynamisch model wisselen per stap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4937760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4937760"/>
            <a:ext cx="786384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600" b="1">
                <a:solidFill>
                  <a:srgbClr val="000000"/>
                </a:solidFill>
                <a:latin typeface="Calibri"/>
              </a:rPr>
              <a:t>Vandaag: agents. Eén stap verder qua autonomie.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Planning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Vandaag — 180 minuten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82880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Welkom + Terugblik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0" y="182880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21284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Theorie: wat is een agent?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0" y="221284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30 min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02920" y="2596896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31520" y="259689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1 — Setup research-agent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0" y="259689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02920" y="2980944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298094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2 — ToolLoopAgent + stopWhen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0" y="298094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36499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Pauze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0" y="336499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02920" y="3749040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31520" y="3749040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3 — prepareStep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0" y="3749040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25 min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2920" y="4133088"/>
            <a:ext cx="8138160" cy="347472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133088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LIVE DEMO 4 — done-tool + custom stop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0" y="4133088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20 min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517136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Wanneer agent vs tool-call vs workflow?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0" y="4517136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10 min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901184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Lesopdracht + Huiswerk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0" y="4901184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15 min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285232"/>
            <a:ext cx="68580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Vragen + Afsluiting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0" y="5285232"/>
            <a:ext cx="1371600" cy="347472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r"/>
            <a:r>
              <a:rPr sz="1200" b="1">
                <a:solidFill>
                  <a:srgbClr val="4361EE"/>
                </a:solidFill>
                <a:latin typeface="Calibri"/>
              </a:rPr>
              <a:t>5 min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8640" y="594360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Format: Demo-driven. Code-fragmenten in slides + live in editor.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Wat is een agent?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8229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28800"/>
            <a:ext cx="7863840" cy="8229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800" b="1">
                <a:solidFill>
                  <a:srgbClr val="000000"/>
                </a:solidFill>
                <a:latin typeface="Calibri"/>
              </a:rPr>
              <a:t>"Agents are LLMs that use tools in a loop to accomplish tasks."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69748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— AI SDK docs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3291840"/>
            <a:ext cx="2560320" cy="146304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LLM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58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Beslist iedere stap wat de volgende actie is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91840" y="3291840"/>
            <a:ext cx="2560320" cy="146304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4290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Tools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Uitbreidingen: search, read, write, anything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035040" y="3291840"/>
            <a:ext cx="2560320" cy="146304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172200" y="3383280"/>
            <a:ext cx="23774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>
                <a:solidFill>
                  <a:srgbClr val="FFFFFF"/>
                </a:solidFill>
                <a:latin typeface="Calibri"/>
              </a:rPr>
              <a:t>Loop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2200" y="3840480"/>
            <a:ext cx="237744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FFFFFF"/>
                </a:solidFill>
                <a:latin typeface="Calibri"/>
              </a:rPr>
              <a:t>Beheert berichten + stop-condities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5029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Verschil met Les 12: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544068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Les 12: tot 5 stappen, korte taken.    Les 13: 20-50+ stappen, langere autonome workflows.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Anatomie van de loop</a:t>
            </a:r>
          </a:p>
        </p:txBody>
      </p:sp>
      <p:sp>
        <p:nvSpPr>
          <p:cNvPr id="4" name="Oval 3"/>
          <p:cNvSpPr/>
          <p:nvPr/>
        </p:nvSpPr>
        <p:spPr>
          <a:xfrm>
            <a:off x="640080" y="18745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40080" y="18745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18288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Stuur messages naar LLM</a:t>
            </a:r>
          </a:p>
        </p:txBody>
      </p:sp>
      <p:sp>
        <p:nvSpPr>
          <p:cNvPr id="7" name="Oval 6"/>
          <p:cNvSpPr/>
          <p:nvPr/>
        </p:nvSpPr>
        <p:spPr>
          <a:xfrm>
            <a:off x="640080" y="228600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40080" y="228600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224028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LLM: text-only? → stop.  tool-call? → ga door</a:t>
            </a:r>
          </a:p>
        </p:txBody>
      </p:sp>
      <p:sp>
        <p:nvSpPr>
          <p:cNvPr id="10" name="Oval 9"/>
          <p:cNvSpPr/>
          <p:nvPr/>
        </p:nvSpPr>
        <p:spPr>
          <a:xfrm>
            <a:off x="640080" y="269748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" y="269748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65176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Execute tool(s)</a:t>
            </a:r>
          </a:p>
        </p:txBody>
      </p:sp>
      <p:sp>
        <p:nvSpPr>
          <p:cNvPr id="13" name="Oval 12"/>
          <p:cNvSpPr/>
          <p:nvPr/>
        </p:nvSpPr>
        <p:spPr>
          <a:xfrm>
            <a:off x="640080" y="310896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310896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306324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Voeg tool-result toe aan messages</a:t>
            </a:r>
          </a:p>
        </p:txBody>
      </p:sp>
      <p:sp>
        <p:nvSpPr>
          <p:cNvPr id="16" name="Oval 15"/>
          <p:cNvSpPr/>
          <p:nvPr/>
        </p:nvSpPr>
        <p:spPr>
          <a:xfrm>
            <a:off x="640080" y="352044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0080" y="352044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97280" y="347472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Check stopWhen</a:t>
            </a:r>
          </a:p>
        </p:txBody>
      </p:sp>
      <p:sp>
        <p:nvSpPr>
          <p:cNvPr id="19" name="Oval 18"/>
          <p:cNvSpPr/>
          <p:nvPr/>
        </p:nvSpPr>
        <p:spPr>
          <a:xfrm>
            <a:off x="640080" y="3931920"/>
            <a:ext cx="292608" cy="292608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40080" y="3931920"/>
            <a:ext cx="292608" cy="29260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97280" y="3886200"/>
            <a:ext cx="7315200" cy="38404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Niet gestopt? volgende iteratie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48640" y="4572000"/>
            <a:ext cx="8046720" cy="14630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Loop stopt wanneer: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074920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Model geeft text in plaats van tool-call (natural finish)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22960" y="5321808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stopWhen-conditie voldaan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2960" y="5568696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zonder execute aangeroepen (done-pattern)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22960" y="5815584"/>
            <a:ext cx="7680960" cy="24688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Tool needs approval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ToolLoopAgent — de v6 abstractie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5943600" cy="384048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5669280" cy="362102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ToolLoopAgent, tool, stepCountIs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researchAgent = new ToolLoopAgent({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"openai/gpt-4o",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system: "Je bent een research-assistent.",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tools: { webSearch, readPage, saveReport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stopWhen: stepCountIs(30),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const result = await researchAgent.generate({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prompt: "Onderzoek AI in de Nederlandse bouwsector",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console.log(result.text);   // antwoord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console.log(result.steps);  // alle stappen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675120" y="201168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766560" y="208483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Minder boilerplate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66560" y="242316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Geen handmatige while-loop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675120" y="320040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0" y="327355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Herbruikbaar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0" y="361188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Definieer 1x, gebruik overal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675120" y="4389120"/>
            <a:ext cx="2194560" cy="10058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766560" y="4462272"/>
            <a:ext cx="20116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Single config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766560" y="4800600"/>
            <a:ext cx="2011680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System, tools, model, stop op één plek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Stop-condities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137160" cy="685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1874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stepCountIs(N)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68680" y="219456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na N stappen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114800" y="201168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Default veiligheid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51760"/>
            <a:ext cx="137160" cy="6858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68680" y="2697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hasToolCall('done')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8680" y="301752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Stop bij specifieke tool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14800" y="283464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Done-pattern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474720"/>
            <a:ext cx="137160" cy="6858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68680" y="3520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isLoopFinished()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68680" y="384048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Nooit — model bepaalt zelf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114800" y="365760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Lange autonomie (risico!)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297680"/>
            <a:ext cx="137160" cy="6858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68680" y="434340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onsolas"/>
              </a:rPr>
              <a:t>Custom StopCondition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68680" y="4663440"/>
            <a:ext cx="2743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Eigen callback op steps[]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14800" y="4480560"/>
            <a:ext cx="4572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Kosten / token-budget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94960"/>
            <a:ext cx="8046720" cy="7772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48640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FFFFFF"/>
                </a:solidFill>
                <a:latin typeface="Consolas"/>
              </a:rPr>
              <a:t>stopWhen: [ stepCountIs(50), hasToolCall('submit'), customCondition ]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8064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888888"/>
                </a:solidFill>
                <a:latin typeface="Consolas"/>
              </a:rPr>
              <a:t>// stop zodra ÉÉN conditie waar is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prepareStep — control per stap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Callback die VOOR elke stap draait. Je kunt aanpassen: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860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model wisselen (mini → sonnet voor complex reasoning)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578608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activeTools beperken (fase-gebaseerd)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2871216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messages trimmen (context-budget bewaken)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3163824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toolChoice forceren (bv. 'required' of specifieke tool)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749039"/>
            <a:ext cx="8046720" cy="18288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3858767"/>
            <a:ext cx="7772400" cy="16093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prepareStep: async ({ stepNumber, messages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(stepNumber &gt; 2 &amp;&amp; messages.length &gt; 10)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model: "anthropic/claude-sonnet-4.5"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{}; // niks aanpassen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},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57150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onsolas"/>
              </a:rPr>
              <a:t>// dynamic model: begin goedkoop, switch naar duur voor reasoning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bouwen we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400" b="1">
                <a:solidFill>
                  <a:srgbClr val="000000"/>
                </a:solidFill>
                <a:latin typeface="Calibri"/>
              </a:rPr>
              <a:t>Research-agent from scratch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>
                <a:solidFill>
                  <a:srgbClr val="000000"/>
                </a:solidFill>
                <a:latin typeface="Calibri"/>
              </a:rPr>
              <a:t>Doel: zelfstandig een onderzoeksvraag beantwoorden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94560"/>
            <a:ext cx="804672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Web zoeken → pagina's lezen → rapport schrijven → opslaan in Supabase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7432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Stack: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310896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Next.js 16 + TypeScript + Tailwind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38328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AI SDK v6 (ToolLoopAgent)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6576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Tavily (web search + extract)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93192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Supabase (rapport opslag)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443484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Tools die we bouwen: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" y="4846320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webSearch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43200" y="4846320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Tavily query → 5 resultaten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132320" y="4873752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132320" y="4873752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138928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readPage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43200" y="5138928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URL → fulltext extractie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132320" y="5166360"/>
            <a:ext cx="914400" cy="2286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132320" y="5166360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Read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431536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saveReport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3200" y="5431536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Insert in research_reports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132320" y="5458968"/>
            <a:ext cx="914400" cy="2286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0" y="5458968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Write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" y="5724144"/>
            <a:ext cx="1828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done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743200" y="5724144"/>
            <a:ext cx="4114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No-execute, signaal klaar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132320" y="5751576"/>
            <a:ext cx="914400" cy="2286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132320" y="5751576"/>
            <a:ext cx="914400" cy="2286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00" b="1">
                <a:solidFill>
                  <a:srgbClr val="FFFFFF"/>
                </a:solidFill>
                <a:latin typeface="Calibri"/>
              </a:rPr>
              <a:t>Signal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