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Oval 1"/>
          <p:cNvSpPr/>
          <p:nvPr/>
        </p:nvSpPr>
        <p:spPr>
          <a:xfrm>
            <a:off x="7772400" y="-457200"/>
            <a:ext cx="2286000" cy="2286000"/>
          </a:xfrm>
          <a:prstGeom prst="ellipse">
            <a:avLst/>
          </a:prstGeom>
          <a:solidFill>
            <a:srgbClr val="FFC1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-457200" y="5486400"/>
            <a:ext cx="1828800" cy="1828800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2286000"/>
            <a:ext cx="6400800" cy="1371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7200" b="1">
                <a:solidFill>
                  <a:srgbClr val="4361EE"/>
                </a:solidFill>
                <a:latin typeface="Calibri"/>
              </a:rPr>
              <a:t>Les 13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3383280"/>
            <a:ext cx="8229600" cy="8229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800" b="1">
                <a:solidFill>
                  <a:srgbClr val="000000"/>
                </a:solidFill>
                <a:latin typeface="Calibri"/>
              </a:rPr>
              <a:t>Externe APIs + Cursor + Vercel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4297680"/>
            <a:ext cx="8046720" cy="7315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0">
                <a:solidFill>
                  <a:srgbClr val="555555"/>
                </a:solidFill>
                <a:latin typeface="Calibri"/>
              </a:rPr>
              <a:t>Van localhost naar productie — met Cursor agents en preview deploys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57200"/>
            <a:ext cx="2011680" cy="4114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20116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LIVE DEMO 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00584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>
                <a:solidFill>
                  <a:srgbClr val="000000"/>
                </a:solidFill>
                <a:latin typeface="Calibri"/>
              </a:rPr>
              <a:t>Pokédex met Composer — ~30 min</a:t>
            </a:r>
          </a:p>
        </p:txBody>
      </p:sp>
      <p:sp>
        <p:nvSpPr>
          <p:cNvPr id="5" name="Oval 4"/>
          <p:cNvSpPr/>
          <p:nvPr/>
        </p:nvSpPr>
        <p:spPr>
          <a:xfrm>
            <a:off x="640080" y="1965960"/>
            <a:ext cx="292608" cy="292608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40080" y="196596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97280" y="1965960"/>
            <a:ext cx="7498079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pnpm create next-app pokedex</a:t>
            </a:r>
          </a:p>
        </p:txBody>
      </p:sp>
      <p:sp>
        <p:nvSpPr>
          <p:cNvPr id="8" name="Oval 7"/>
          <p:cNvSpPr/>
          <p:nvPr/>
        </p:nvSpPr>
        <p:spPr>
          <a:xfrm>
            <a:off x="640080" y="2468880"/>
            <a:ext cx="292608" cy="292608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40080" y="246888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7280" y="2468880"/>
            <a:ext cx="7498079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Open in Cursor — Cmd+I voor Composer</a:t>
            </a:r>
          </a:p>
        </p:txBody>
      </p:sp>
      <p:sp>
        <p:nvSpPr>
          <p:cNvPr id="11" name="Oval 10"/>
          <p:cNvSpPr/>
          <p:nvPr/>
        </p:nvSpPr>
        <p:spPr>
          <a:xfrm>
            <a:off x="640080" y="2971800"/>
            <a:ext cx="292608" cy="292608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640080" y="297180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97280" y="2971800"/>
            <a:ext cx="7498079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Prompt: bouw Pokédex-startpagina met 151 Pokémon</a:t>
            </a:r>
          </a:p>
        </p:txBody>
      </p:sp>
      <p:sp>
        <p:nvSpPr>
          <p:cNvPr id="14" name="Oval 13"/>
          <p:cNvSpPr/>
          <p:nvPr/>
        </p:nvSpPr>
        <p:spPr>
          <a:xfrm>
            <a:off x="640080" y="3474720"/>
            <a:ext cx="292608" cy="292608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640080" y="347472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4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097280" y="3474720"/>
            <a:ext cx="7498079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Composer maakt app/page.tsx + cards + sprites</a:t>
            </a:r>
          </a:p>
        </p:txBody>
      </p:sp>
      <p:sp>
        <p:nvSpPr>
          <p:cNvPr id="17" name="Oval 16"/>
          <p:cNvSpPr/>
          <p:nvPr/>
        </p:nvSpPr>
        <p:spPr>
          <a:xfrm>
            <a:off x="640080" y="3977640"/>
            <a:ext cx="292608" cy="292608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640080" y="397764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5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097280" y="3977640"/>
            <a:ext cx="7498079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pnpm dev — werkt lokaal</a:t>
            </a:r>
          </a:p>
        </p:txBody>
      </p:sp>
      <p:sp>
        <p:nvSpPr>
          <p:cNvPr id="20" name="Oval 19"/>
          <p:cNvSpPr/>
          <p:nvPr/>
        </p:nvSpPr>
        <p:spPr>
          <a:xfrm>
            <a:off x="640080" y="4480560"/>
            <a:ext cx="292608" cy="292608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640080" y="448056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6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097280" y="4480560"/>
            <a:ext cx="7498079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Tweede prompt: detail-pagina /pokemon/[name]</a:t>
            </a:r>
          </a:p>
        </p:txBody>
      </p:sp>
      <p:sp>
        <p:nvSpPr>
          <p:cNvPr id="23" name="Oval 22"/>
          <p:cNvSpPr/>
          <p:nvPr/>
        </p:nvSpPr>
        <p:spPr>
          <a:xfrm>
            <a:off x="640080" y="4983480"/>
            <a:ext cx="292608" cy="292608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640080" y="498348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7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097280" y="4983480"/>
            <a:ext cx="7498079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Polish: 'stats te dun, paarse gradient'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548640" y="5577840"/>
            <a:ext cx="8046720" cy="77724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731520" y="5669280"/>
            <a:ext cx="78638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Composer is een TAB in Cursor, niet hetzelfde als Chat.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31520" y="5989320"/>
            <a:ext cx="78638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Multi-file diffs zichtbaar — accepteer per file.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57200"/>
            <a:ext cx="2011680" cy="4114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20116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LIVE DEMO 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00584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>
                <a:solidFill>
                  <a:srgbClr val="000000"/>
                </a:solidFill>
                <a:latin typeface="Calibri"/>
              </a:rPr>
              <a:t>Deploy naar Vercel productie — ~15 min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48640" y="1920240"/>
            <a:ext cx="777240" cy="36576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48640" y="1920240"/>
            <a:ext cx="77724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1938528"/>
            <a:ext cx="71323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GitHub: new repo 'pokedex' (public)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48640" y="2423160"/>
            <a:ext cx="777240" cy="36576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48640" y="2423160"/>
            <a:ext cx="77724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463040" y="2441448"/>
            <a:ext cx="71323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Lokaal: git init + add + commit + push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48640" y="2926080"/>
            <a:ext cx="777240" cy="36576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548640" y="2926080"/>
            <a:ext cx="77724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463040" y="2944368"/>
            <a:ext cx="71323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Vercel: Add New → Import Git Repository → kies pokedex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548640" y="3429000"/>
            <a:ext cx="777240" cy="36576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548640" y="3429000"/>
            <a:ext cx="77724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4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463040" y="3447288"/>
            <a:ext cx="71323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Klik Deploy — wachten ~60-90s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548640" y="3931920"/>
            <a:ext cx="777240" cy="36576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548640" y="3931920"/>
            <a:ext cx="77724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5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463040" y="3950208"/>
            <a:ext cx="71323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Open productie URL — werkt!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48640" y="4434840"/>
            <a:ext cx="777240" cy="36576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548640" y="4434840"/>
            <a:ext cx="77724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6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463040" y="4453128"/>
            <a:ext cx="71323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Wijziging maken → git push → 2e deploy in ~30s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548640" y="5212080"/>
            <a:ext cx="8046720" cy="77724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731520" y="5303520"/>
            <a:ext cx="78638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4361EE"/>
                </a:solidFill>
                <a:latin typeface="Calibri"/>
              </a:rPr>
              <a:t>Geen config nodig — Vercel detecteert Next.js automatisch.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31520" y="5623560"/>
            <a:ext cx="78638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Push naar main = deploy. Geen extra commando.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Oval 1"/>
          <p:cNvSpPr/>
          <p:nvPr/>
        </p:nvSpPr>
        <p:spPr>
          <a:xfrm>
            <a:off x="7772400" y="-457200"/>
            <a:ext cx="2286000" cy="2286000"/>
          </a:xfrm>
          <a:prstGeom prst="ellipse">
            <a:avLst/>
          </a:prstGeom>
          <a:solidFill>
            <a:srgbClr val="FFC1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-457200" y="5486400"/>
            <a:ext cx="1828800" cy="1828800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2743200"/>
            <a:ext cx="8046720" cy="1371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7200" b="1">
                <a:solidFill>
                  <a:srgbClr val="4361EE"/>
                </a:solidFill>
                <a:latin typeface="Calibri"/>
              </a:rPr>
              <a:t>Pauze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3931920"/>
            <a:ext cx="804672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2400" b="0">
                <a:solidFill>
                  <a:srgbClr val="555555"/>
                </a:solidFill>
                <a:latin typeface="Calibri"/>
              </a:rPr>
              <a:t>15 minuten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57200"/>
            <a:ext cx="2011680" cy="4114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20116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LIVE DEMO 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00584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>
                <a:solidFill>
                  <a:srgbClr val="000000"/>
                </a:solidFill>
                <a:latin typeface="Calibri"/>
              </a:rPr>
              <a:t>Feature branch + Background Agent — ~25 min</a:t>
            </a:r>
          </a:p>
        </p:txBody>
      </p:sp>
      <p:sp>
        <p:nvSpPr>
          <p:cNvPr id="5" name="Oval 4"/>
          <p:cNvSpPr/>
          <p:nvPr/>
        </p:nvSpPr>
        <p:spPr>
          <a:xfrm>
            <a:off x="640080" y="1965960"/>
            <a:ext cx="292608" cy="292608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40080" y="196596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97280" y="1965960"/>
            <a:ext cx="7498079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Cursor: Cmd+Shift+P → 'Open Background Agent'</a:t>
            </a:r>
          </a:p>
        </p:txBody>
      </p:sp>
      <p:sp>
        <p:nvSpPr>
          <p:cNvPr id="8" name="Oval 7"/>
          <p:cNvSpPr/>
          <p:nvPr/>
        </p:nvSpPr>
        <p:spPr>
          <a:xfrm>
            <a:off x="640080" y="2423160"/>
            <a:ext cx="292608" cy="292608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40080" y="242316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7280" y="2423160"/>
            <a:ext cx="7498079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Verbind repo aan Cursor cloud (eenmalig)</a:t>
            </a:r>
          </a:p>
        </p:txBody>
      </p:sp>
      <p:sp>
        <p:nvSpPr>
          <p:cNvPr id="11" name="Oval 10"/>
          <p:cNvSpPr/>
          <p:nvPr/>
        </p:nvSpPr>
        <p:spPr>
          <a:xfrm>
            <a:off x="640080" y="2880360"/>
            <a:ext cx="292608" cy="292608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640080" y="288036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97280" y="2880360"/>
            <a:ext cx="7498079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Specifieke prompt: branch + feature + push + PR</a:t>
            </a:r>
          </a:p>
        </p:txBody>
      </p:sp>
      <p:sp>
        <p:nvSpPr>
          <p:cNvPr id="14" name="Oval 13"/>
          <p:cNvSpPr/>
          <p:nvPr/>
        </p:nvSpPr>
        <p:spPr>
          <a:xfrm>
            <a:off x="640080" y="3337560"/>
            <a:ext cx="292608" cy="292608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640080" y="333756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4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097280" y="3337560"/>
            <a:ext cx="7498079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Wacht 3-5 min — volg agent in Cursor panel</a:t>
            </a:r>
          </a:p>
        </p:txBody>
      </p:sp>
      <p:sp>
        <p:nvSpPr>
          <p:cNvPr id="17" name="Oval 16"/>
          <p:cNvSpPr/>
          <p:nvPr/>
        </p:nvSpPr>
        <p:spPr>
          <a:xfrm>
            <a:off x="640080" y="3794760"/>
            <a:ext cx="292608" cy="292608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640080" y="379476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5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097280" y="3794760"/>
            <a:ext cx="7498079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PR verschijnt op GitHub + Vercel preview URL</a:t>
            </a:r>
          </a:p>
        </p:txBody>
      </p:sp>
      <p:sp>
        <p:nvSpPr>
          <p:cNvPr id="20" name="Oval 19"/>
          <p:cNvSpPr/>
          <p:nvPr/>
        </p:nvSpPr>
        <p:spPr>
          <a:xfrm>
            <a:off x="640080" y="4251960"/>
            <a:ext cx="292608" cy="292608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640080" y="425196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6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097280" y="4251960"/>
            <a:ext cx="7498079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Test feature live op preview URL</a:t>
            </a:r>
          </a:p>
        </p:txBody>
      </p:sp>
      <p:sp>
        <p:nvSpPr>
          <p:cNvPr id="23" name="Oval 22"/>
          <p:cNvSpPr/>
          <p:nvPr/>
        </p:nvSpPr>
        <p:spPr>
          <a:xfrm>
            <a:off x="640080" y="4709160"/>
            <a:ext cx="292608" cy="292608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640080" y="470916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7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097280" y="4709160"/>
            <a:ext cx="7498079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Code review op GitHub → merge → productie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548640" y="5212080"/>
            <a:ext cx="8046720" cy="100584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731520" y="5303520"/>
            <a:ext cx="78638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EF476F"/>
                </a:solidFill>
                <a:latin typeface="Calibri"/>
              </a:rPr>
              <a:t>Specifieke prompts — bestandsnamen, gedrag, output-formaat.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31520" y="5623560"/>
            <a:ext cx="786384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Parallel: 2 Background Agents tegelijk = 2 features parallel.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57200"/>
            <a:ext cx="2011680" cy="4114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20116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LIVE DEMO 4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00584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>
                <a:solidFill>
                  <a:srgbClr val="000000"/>
                </a:solidFill>
                <a:latin typeface="Calibri"/>
              </a:rPr>
              <a:t>GitHub Actions CI — ~15 min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48640" y="1920240"/>
            <a:ext cx="777240" cy="36576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48640" y="1920240"/>
            <a:ext cx="77724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1938528"/>
            <a:ext cx="71323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Composer: 'voeg .github/workflows/ci.yml toe' (lint + build)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48640" y="2423160"/>
            <a:ext cx="777240" cy="36576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48640" y="2423160"/>
            <a:ext cx="77724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463040" y="2441448"/>
            <a:ext cx="71323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Push naar branch chore/add-ci → PR open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48640" y="2926080"/>
            <a:ext cx="777240" cy="36576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548640" y="2926080"/>
            <a:ext cx="77724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463040" y="2944368"/>
            <a:ext cx="71323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GitHub Actions tab → workflow draait → groen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548640" y="3429000"/>
            <a:ext cx="777240" cy="36576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548640" y="3429000"/>
            <a:ext cx="77724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4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463040" y="3447288"/>
            <a:ext cx="71323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Demo failing: introduceer typo, push → rode X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548640" y="3931920"/>
            <a:ext cx="777240" cy="36576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548640" y="3931920"/>
            <a:ext cx="77724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5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463040" y="3950208"/>
            <a:ext cx="71323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Fix met Composer → push → groen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48640" y="4434840"/>
            <a:ext cx="777240" cy="36576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548640" y="4434840"/>
            <a:ext cx="77724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6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463040" y="4453128"/>
            <a:ext cx="71323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Branch protection: main alleen via PR met groene CI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548640" y="5120640"/>
            <a:ext cx="8046720" cy="100584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731520" y="521208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Background Agent kan typo's maken — CI vangt dat op vóór merge.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31520" y="562356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Geen 'werkt op mijn laptop' discussies meer.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Reflectie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Composer vs Background Agent — wanneer welke?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0080" y="1828800"/>
            <a:ext cx="59436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Snelle wijziging tijdens coden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6766560" y="1874520"/>
            <a:ext cx="1828800" cy="32004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766560" y="1874520"/>
            <a:ext cx="182880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Composer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0080" y="2331720"/>
            <a:ext cx="59436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Complex refactor — wil meekijken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766560" y="2377440"/>
            <a:ext cx="1828800" cy="32004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766560" y="2377440"/>
            <a:ext cx="182880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Composer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40080" y="2834640"/>
            <a:ext cx="59436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Onbekend gebied / leren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6766560" y="2880360"/>
            <a:ext cx="1828800" cy="32004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6766560" y="2880360"/>
            <a:ext cx="182880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Composer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40080" y="3337560"/>
            <a:ext cx="59436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Welomschreven feature, async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766560" y="3383280"/>
            <a:ext cx="1828800" cy="32004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6766560" y="3383280"/>
            <a:ext cx="182880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Background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40080" y="3840480"/>
            <a:ext cx="59436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Parallel werken aan 3 features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6766560" y="3886200"/>
            <a:ext cx="1828800" cy="32004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6766560" y="3886200"/>
            <a:ext cx="182880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3x Background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40080" y="4343400"/>
            <a:ext cx="59436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Tijdens vergadering PR voorbereiden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6766560" y="4389120"/>
            <a:ext cx="1828800" cy="32004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6766560" y="4389120"/>
            <a:ext cx="182880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Background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548640" y="5029200"/>
            <a:ext cx="8046720" cy="128016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731520" y="512064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Mentale model: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31520" y="548640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Composer = pair programming  —  jij + AI samen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31520" y="585216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Background = delegeren  —  jij elders, AI levert PR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Praktijk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Lesopdracht + Huiswerk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3840480" cy="237744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92024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1">
                <a:solidFill>
                  <a:srgbClr val="4361EE"/>
                </a:solidFill>
                <a:latin typeface="Calibri"/>
              </a:rPr>
              <a:t>Lesopdracht (30 min)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2331720"/>
            <a:ext cx="36576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Eigen Pokédex repo opzetten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2660904"/>
            <a:ext cx="36576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1 feature met Composer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2990088"/>
            <a:ext cx="36576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Push naar GitHub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1520" y="3319272"/>
            <a:ext cx="36576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Connect Vercel + deploy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1520" y="3648456"/>
            <a:ext cx="36576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Productie URL werkt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572000" y="1828800"/>
            <a:ext cx="4023360" cy="237744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4754880" y="1920240"/>
            <a:ext cx="38404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1">
                <a:solidFill>
                  <a:srgbClr val="EF476F"/>
                </a:solidFill>
                <a:latin typeface="Calibri"/>
              </a:rPr>
              <a:t>Huiswerk (~2 uur, voor Les 15)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754880" y="2331720"/>
            <a:ext cx="384048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A: Feature via Background Agent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754880" y="2660904"/>
            <a:ext cx="384048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B: GitHub Actions CI workflow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754880" y="2990088"/>
            <a:ext cx="384048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C: Branch protection op main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754880" y="3319272"/>
            <a:ext cx="384048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D: DEPLOY.md (5 secties)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754880" y="3648456"/>
            <a:ext cx="384048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Bonus: 2e API / env scoping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548640" y="4434840"/>
            <a:ext cx="8046720" cy="1828800"/>
          </a:xfrm>
          <a:prstGeom prst="roundRect">
            <a:avLst/>
          </a:prstGeom>
          <a:solidFill>
            <a:srgbClr val="F0E0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548640" y="443484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000000"/>
                </a:solidFill>
                <a:latin typeface="Calibri"/>
              </a:rPr>
              <a:t>Beoordeling (10 pt — voldoende 6+):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22960" y="4846320"/>
            <a:ext cx="64008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A — Background Agent feature + preview URL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315200" y="4846320"/>
            <a:ext cx="118872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3 pt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22960" y="5120640"/>
            <a:ext cx="64008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B — CI werkt + bewijs van groen + rood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315200" y="5120640"/>
            <a:ext cx="118872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2 pt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22960" y="5394960"/>
            <a:ext cx="64008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C — Branch protection actief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315200" y="5394960"/>
            <a:ext cx="118872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1 pt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22960" y="5669280"/>
            <a:ext cx="64008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D — DEPLOY.md compleet (5 secties)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315200" y="5669280"/>
            <a:ext cx="118872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3 pt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822960" y="5943600"/>
            <a:ext cx="64008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Productie URL werkt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315200" y="5943600"/>
            <a:ext cx="118872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1 pt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Afsluiting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Vragen?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Vandaag gezien: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40280"/>
            <a:ext cx="77724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✓  Externe API integratie in Server Components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514600"/>
            <a:ext cx="77724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✓  Cursor Composer voor synchrone changes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2788920"/>
            <a:ext cx="77724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✓  Cursor Background Agent voor async features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063240"/>
            <a:ext cx="77724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✓  Vercel productie + preview per branch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3337560"/>
            <a:ext cx="77724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✓  GitHub Actions CI (lint + build)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2960" y="3611880"/>
            <a:ext cx="77724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✓  Branch protection op main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48640" y="4114800"/>
            <a:ext cx="8046720" cy="137160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31520" y="420624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1">
                <a:solidFill>
                  <a:srgbClr val="EF476F"/>
                </a:solidFill>
                <a:latin typeface="Calibri"/>
              </a:rPr>
              <a:t>Volgende les (Les 14): RAG + Embeddings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22960" y="4617720"/>
            <a:ext cx="7772400" cy="20116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•  Wat is MCP (Model Context Protocol)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22960" y="4818888"/>
            <a:ext cx="7772400" cy="20116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•  Bestaande MCP servers gebruiken in Cursor/Claude Desktop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22960" y="5020056"/>
            <a:ext cx="7772400" cy="20116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•  Eigen MCP server bouwen + laden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22960" y="5221224"/>
            <a:ext cx="7772400" cy="20116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•  Daarna Les 17 (Externe APIs deep), Les 18 (Auth + RLS)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48640" y="5897880"/>
            <a:ext cx="804672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2000" b="1">
                <a:solidFill>
                  <a:srgbClr val="EF476F"/>
                </a:solidFill>
                <a:latin typeface="Calibri"/>
              </a:rPr>
              <a:t>Vragen? Feedback?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Terugblik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Van localhost naar de wereld in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201168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Lessen 11-12:</a:t>
            </a:r>
          </a:p>
        </p:txBody>
      </p:sp>
      <p:sp>
        <p:nvSpPr>
          <p:cNvPr id="5" name="Oval 4"/>
          <p:cNvSpPr/>
          <p:nvPr/>
        </p:nvSpPr>
        <p:spPr>
          <a:xfrm>
            <a:off x="640080" y="2487168"/>
            <a:ext cx="164592" cy="164592"/>
          </a:xfrm>
          <a:prstGeom prst="ellipse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914400" y="2423160"/>
            <a:ext cx="6400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Les 11: AI SDK basics + Polderfest</a:t>
            </a:r>
          </a:p>
        </p:txBody>
      </p:sp>
      <p:sp>
        <p:nvSpPr>
          <p:cNvPr id="7" name="Oval 6"/>
          <p:cNvSpPr/>
          <p:nvPr/>
        </p:nvSpPr>
        <p:spPr>
          <a:xfrm>
            <a:off x="640080" y="2807208"/>
            <a:ext cx="164592" cy="164592"/>
          </a:xfrm>
          <a:prstGeom prst="ellipse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914400" y="2743200"/>
            <a:ext cx="6400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Les 12: Tool Calling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8640" y="3611880"/>
            <a:ext cx="804672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>
                <a:solidFill>
                  <a:srgbClr val="555555"/>
                </a:solidFill>
                <a:latin typeface="Calibri"/>
              </a:rPr>
              <a:t>Tot nu toe: alles op localhost. Geen wereld eromheen.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48640" y="4297680"/>
            <a:ext cx="8046720" cy="182880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731520" y="438912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Vandaag: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22960" y="4754880"/>
            <a:ext cx="76809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Externe APIs aanroepen (geen LLM nodig)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22960" y="5047488"/>
            <a:ext cx="76809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App naar productie met Vercel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22960" y="5340096"/>
            <a:ext cx="76809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Feature branches met Cursor (Composer + Background Agent)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22960" y="5632704"/>
            <a:ext cx="76809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GitHub Actions CI (lint + build per PR)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Planning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Vandaag — 180 minuten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783080"/>
            <a:ext cx="68580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Welkom + Terugblik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0" y="1783080"/>
            <a:ext cx="13716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10 min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2112264"/>
            <a:ext cx="68580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Theorie: Externe APIs in Next.js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0" y="2112264"/>
            <a:ext cx="13716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15 min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2441448"/>
            <a:ext cx="68580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Theorie: Cursor — Composer vs Background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15200" y="2441448"/>
            <a:ext cx="13716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15 min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1520" y="2770632"/>
            <a:ext cx="68580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Theorie: Vercel + GitHub Actions CI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15200" y="2770632"/>
            <a:ext cx="13716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15 min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502920" y="3099816"/>
            <a:ext cx="8138160" cy="292608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731520" y="3099816"/>
            <a:ext cx="68580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1">
                <a:solidFill>
                  <a:srgbClr val="000000"/>
                </a:solidFill>
                <a:latin typeface="Calibri"/>
              </a:rPr>
              <a:t>LIVE DEMO 1 — Pokédex met Composer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315200" y="3099816"/>
            <a:ext cx="13716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30 min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502920" y="3429000"/>
            <a:ext cx="8138160" cy="292608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731520" y="3429000"/>
            <a:ext cx="68580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1">
                <a:solidFill>
                  <a:srgbClr val="000000"/>
                </a:solidFill>
                <a:latin typeface="Calibri"/>
              </a:rPr>
              <a:t>LIVE DEMO 2 — Deploy naar Vercel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315200" y="3429000"/>
            <a:ext cx="13716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15 min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31520" y="3758184"/>
            <a:ext cx="68580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1">
                <a:solidFill>
                  <a:srgbClr val="000000"/>
                </a:solidFill>
                <a:latin typeface="Calibri"/>
              </a:rPr>
              <a:t>Pauze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315200" y="3758184"/>
            <a:ext cx="13716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15 min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2920" y="4087368"/>
            <a:ext cx="8138160" cy="292608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731520" y="4087368"/>
            <a:ext cx="68580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1">
                <a:solidFill>
                  <a:srgbClr val="000000"/>
                </a:solidFill>
                <a:latin typeface="Calibri"/>
              </a:rPr>
              <a:t>LIVE DEMO 3 — Feature branch met Background Agent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315200" y="4087368"/>
            <a:ext cx="13716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25 min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502920" y="4416552"/>
            <a:ext cx="8138160" cy="292608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731520" y="4416552"/>
            <a:ext cx="68580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1">
                <a:solidFill>
                  <a:srgbClr val="000000"/>
                </a:solidFill>
                <a:latin typeface="Calibri"/>
              </a:rPr>
              <a:t>LIVE DEMO 4 — GitHub Actions CI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315200" y="4416552"/>
            <a:ext cx="13716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15 min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31520" y="4745736"/>
            <a:ext cx="68580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Composer vs Background — wanneer welke?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315200" y="4745736"/>
            <a:ext cx="13716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10 min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31520" y="5074920"/>
            <a:ext cx="68580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Lesopdracht + Huiswerk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315200" y="5074920"/>
            <a:ext cx="13716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10 min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31520" y="5404104"/>
            <a:ext cx="68580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Vragen + Afsluiting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7315200" y="5404104"/>
            <a:ext cx="13716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5 min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Theorie 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Wat is een externe API?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>
                <a:solidFill>
                  <a:srgbClr val="000000"/>
                </a:solidFill>
                <a:latin typeface="Calibri"/>
              </a:rPr>
              <a:t>Het idee: HTTP endpoints van iemand anders.  fetch() → JSON terug.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242316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Voorbeelden: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40080" y="2825496"/>
            <a:ext cx="1188720" cy="256032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640080" y="2825496"/>
            <a:ext cx="1188720" cy="25603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PokéAPI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011680" y="2825496"/>
            <a:ext cx="6400800" cy="25603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Pokemon data — géén key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40080" y="3145536"/>
            <a:ext cx="1188720" cy="256032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640080" y="3145536"/>
            <a:ext cx="1188720" cy="25603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Tavily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011680" y="3145536"/>
            <a:ext cx="6400800" cy="25603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Web search — key in header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40080" y="3465576"/>
            <a:ext cx="1188720" cy="256032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640080" y="3465576"/>
            <a:ext cx="1188720" cy="25603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Open-Meteo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011680" y="3465576"/>
            <a:ext cx="6400800" cy="25603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Weer — géén key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640080" y="3785616"/>
            <a:ext cx="1188720" cy="256032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640080" y="3785616"/>
            <a:ext cx="1188720" cy="25603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GitHub API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011680" y="3785616"/>
            <a:ext cx="6400800" cy="25603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Repos, issues, users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640080" y="4105656"/>
            <a:ext cx="1188720" cy="256032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640080" y="4105656"/>
            <a:ext cx="1188720" cy="25603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Stripe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011680" y="4105656"/>
            <a:ext cx="6400800" cy="25603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Betalingen — key + secret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48640" y="45720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In Next.js — twee plekken om te fetchen: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548640" y="4983480"/>
            <a:ext cx="3840480" cy="137160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731520" y="507492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4361EE"/>
                </a:solidFill>
                <a:latin typeface="Calibri"/>
              </a:rPr>
              <a:t>Server-side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31520" y="5349240"/>
            <a:ext cx="3657600" cy="9601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• Server Component / API route
• Key veilig, automatisch gecached
• Voor initiële data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4754880" y="4983480"/>
            <a:ext cx="3840480" cy="137160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4937760" y="507492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EF476F"/>
                </a:solidFill>
                <a:latin typeface="Calibri"/>
              </a:rPr>
              <a:t>Client-side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937760" y="5349240"/>
            <a:ext cx="3657600" cy="9601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• useEffect + fetch
• Voor user-interactie
• Live updates, search, filter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Theorie 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Static, Server, Client — drie manieren om te fetchen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2606040" cy="45720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828800"/>
            <a:ext cx="2606040" cy="4572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STATIC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2377440"/>
            <a:ext cx="26060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100" b="1">
                <a:solidFill>
                  <a:srgbClr val="000000"/>
                </a:solidFill>
                <a:latin typeface="Calibri"/>
              </a:rPr>
              <a:t>Build-time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" y="2788920"/>
            <a:ext cx="2606040" cy="8229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000" b="0">
                <a:solidFill>
                  <a:srgbClr val="555555"/>
                </a:solidFill>
                <a:latin typeface="Calibri"/>
              </a:rPr>
              <a:t>Snelste — alleen build verspreidt nieuwe data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48640" y="3657600"/>
            <a:ext cx="2606040" cy="137160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85800" y="3767328"/>
            <a:ext cx="2331720" cy="115214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fetch(URL)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3291840" y="1828800"/>
            <a:ext cx="2606040" cy="45720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3291840" y="1828800"/>
            <a:ext cx="2606040" cy="4572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ISR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91840" y="2377440"/>
            <a:ext cx="26060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100" b="1">
                <a:solidFill>
                  <a:srgbClr val="000000"/>
                </a:solidFill>
                <a:latin typeface="Calibri"/>
              </a:rPr>
              <a:t>Build + revalidate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91840" y="2788920"/>
            <a:ext cx="2606040" cy="8229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000" b="0">
                <a:solidFill>
                  <a:srgbClr val="555555"/>
                </a:solidFill>
                <a:latin typeface="Calibri"/>
              </a:rPr>
              <a:t>Sweet spot — cached + periodiek vers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3291840" y="3657600"/>
            <a:ext cx="2606040" cy="137160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3429000" y="3767328"/>
            <a:ext cx="2331720" cy="115214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fetch(URL,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{ next: { revalidate: 3600 } })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035040" y="1828800"/>
            <a:ext cx="2606040" cy="45720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035040" y="1828800"/>
            <a:ext cx="2606040" cy="4572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DYNAMIC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035040" y="2377440"/>
            <a:ext cx="26060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100" b="1">
                <a:solidFill>
                  <a:srgbClr val="000000"/>
                </a:solidFill>
                <a:latin typeface="Calibri"/>
              </a:rPr>
              <a:t>Per request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035040" y="2788920"/>
            <a:ext cx="2606040" cy="8229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000" b="0">
                <a:solidFill>
                  <a:srgbClr val="555555"/>
                </a:solidFill>
                <a:latin typeface="Calibri"/>
              </a:rPr>
              <a:t>Altijd vers — trager, kost server-calls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6035040" y="3657600"/>
            <a:ext cx="2606040" cy="137160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6172200" y="3767328"/>
            <a:ext cx="2331720" cy="115214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fetch(URL,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{ cache: "no-store" })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548640" y="5303520"/>
            <a:ext cx="8046720" cy="50292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731520" y="5303520"/>
            <a:ext cx="7863840" cy="5029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4e optie: client-side met useEffect — alleen voor publieke APIs (key in browser!)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48640" y="598932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200" b="1">
                <a:solidFill>
                  <a:srgbClr val="EF476F"/>
                </a:solidFill>
                <a:latin typeface="Calibri"/>
              </a:rPr>
              <a:t>Vandaag: Static voor Pokédex-lijst, ISR voor detail-pages.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Theorie 2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Cursor — twee soorten agents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3931920" cy="411480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920240"/>
            <a:ext cx="36576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000" b="1">
                <a:solidFill>
                  <a:srgbClr val="4361EE"/>
                </a:solidFill>
                <a:latin typeface="Calibri"/>
              </a:rPr>
              <a:t>Composer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242316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onsolas"/>
              </a:rPr>
              <a:t>Cmd+I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283464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Lokaal in editor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3218688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Synchroon — jij wacht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1520" y="3602736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Multi-file diffs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1520" y="3986784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Jij accepteert per file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1520" y="4370832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Pair programming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31520" y="475488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Snel iteraten op UI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4663440" y="1828800"/>
            <a:ext cx="3931920" cy="411480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4846320" y="1920240"/>
            <a:ext cx="36576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000" b="1">
                <a:solidFill>
                  <a:srgbClr val="EF476F"/>
                </a:solidFill>
                <a:latin typeface="Calibri"/>
              </a:rPr>
              <a:t>Background Agent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846320" y="242316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onsolas"/>
              </a:rPr>
              <a:t>Cmd+Shift+P → Background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846320" y="283464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Cursor cloud sandbox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846320" y="3218688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Async — jij elders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846320" y="3602736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Opent branch + PR zelf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846320" y="3986784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Kan tests/deps draaien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46320" y="4370832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Delegeren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846320" y="475488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Parallel meerdere features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548640" y="6080760"/>
            <a:ext cx="8046720" cy="50292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731520" y="6080760"/>
            <a:ext cx="7863840" cy="5029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300" b="1">
                <a:solidFill>
                  <a:srgbClr val="000000"/>
                </a:solidFill>
                <a:latin typeface="Calibri"/>
              </a:rPr>
              <a:t>Composer = pair programming.   Background = delegeren.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Theorie 3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Vercel — productie, preview, env vars per omgeving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2606040" cy="41148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828800"/>
            <a:ext cx="260604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300" b="1">
                <a:solidFill>
                  <a:srgbClr val="FFFFFF"/>
                </a:solidFill>
                <a:latin typeface="Calibri"/>
              </a:rPr>
              <a:t>Production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2331720"/>
            <a:ext cx="260604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000" b="0">
                <a:solidFill>
                  <a:srgbClr val="000000"/>
                </a:solidFill>
                <a:latin typeface="Calibri"/>
              </a:rPr>
              <a:t>Push naar main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" y="2651760"/>
            <a:ext cx="260604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0">
                <a:solidFill>
                  <a:srgbClr val="555555"/>
                </a:solidFill>
                <a:latin typeface="Consolas"/>
              </a:rPr>
              <a:t>je-app.vercel.app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3291840" y="1828800"/>
            <a:ext cx="2606040" cy="4114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3291840" y="1828800"/>
            <a:ext cx="260604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300" b="1">
                <a:solidFill>
                  <a:srgbClr val="FFFFFF"/>
                </a:solidFill>
                <a:latin typeface="Calibri"/>
              </a:rPr>
              <a:t>Preview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291840" y="2331720"/>
            <a:ext cx="260604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000" b="0">
                <a:solidFill>
                  <a:srgbClr val="000000"/>
                </a:solidFill>
                <a:latin typeface="Calibri"/>
              </a:rPr>
              <a:t>Push naar elke andere branch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291840" y="2651760"/>
            <a:ext cx="260604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0">
                <a:solidFill>
                  <a:srgbClr val="555555"/>
                </a:solidFill>
                <a:latin typeface="Consolas"/>
              </a:rPr>
              <a:t>je-app-git-{branch}.vercel.app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035040" y="1828800"/>
            <a:ext cx="2606040" cy="41148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6035040" y="1828800"/>
            <a:ext cx="260604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300" b="1">
                <a:solidFill>
                  <a:srgbClr val="FFFFFF"/>
                </a:solidFill>
                <a:latin typeface="Calibri"/>
              </a:rPr>
              <a:t>Development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035040" y="2331720"/>
            <a:ext cx="260604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000" b="0">
                <a:solidFill>
                  <a:srgbClr val="000000"/>
                </a:solidFill>
                <a:latin typeface="Calibri"/>
              </a:rPr>
              <a:t>Lokaal: pnpm dev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035040" y="2651760"/>
            <a:ext cx="260604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0">
                <a:solidFill>
                  <a:srgbClr val="555555"/>
                </a:solidFill>
                <a:latin typeface="Consolas"/>
              </a:rPr>
              <a:t>localhost:3000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48640" y="338328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4361EE"/>
                </a:solidFill>
                <a:latin typeface="Calibri"/>
              </a:rPr>
              <a:t>Per variabele 3x een waarde in Vercel → Settings → Environment Variables: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48640" y="3794760"/>
            <a:ext cx="20116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>
                <a:solidFill>
                  <a:srgbClr val="555555"/>
                </a:solidFill>
                <a:latin typeface="Calibri"/>
              </a:rPr>
              <a:t>Variable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606040" y="3794760"/>
            <a:ext cx="1828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>
                <a:solidFill>
                  <a:srgbClr val="4361EE"/>
                </a:solidFill>
                <a:latin typeface="Calibri"/>
              </a:rPr>
              <a:t>Production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526280" y="3794760"/>
            <a:ext cx="1828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>
                <a:solidFill>
                  <a:srgbClr val="EF476F"/>
                </a:solidFill>
                <a:latin typeface="Calibri"/>
              </a:rPr>
              <a:t>Preview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446520" y="3794760"/>
            <a:ext cx="2103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>
                <a:solidFill>
                  <a:srgbClr val="16A34A"/>
                </a:solidFill>
                <a:latin typeface="Calibri"/>
              </a:rPr>
              <a:t>Development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48640" y="4114800"/>
            <a:ext cx="20116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onsolas"/>
              </a:rPr>
              <a:t>DATABASE_URL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606040" y="4114800"/>
            <a:ext cx="1828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prod database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526280" y="4114800"/>
            <a:ext cx="1828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staging database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446520" y="4114800"/>
            <a:ext cx="2103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lokale database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48640" y="4407408"/>
            <a:ext cx="20116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onsolas"/>
              </a:rPr>
              <a:t>OPENAI_API_KEY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606040" y="4407408"/>
            <a:ext cx="1828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echte key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526280" y="4407408"/>
            <a:ext cx="1828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test-key (lage limit)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446520" y="4407408"/>
            <a:ext cx="2103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jouw key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48640" y="4700016"/>
            <a:ext cx="20116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onsolas"/>
              </a:rPr>
              <a:t>STRIPE_KEY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2606040" y="4700016"/>
            <a:ext cx="1828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sk_live_...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4526280" y="4700016"/>
            <a:ext cx="1828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sk_test_...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446520" y="4700016"/>
            <a:ext cx="2103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sk_test_...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48640" y="4992624"/>
            <a:ext cx="20116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onsolas"/>
              </a:rPr>
              <a:t>NEXT_PUBLIC_APP_URL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2606040" y="4992624"/>
            <a:ext cx="1828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je-app.com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4526280" y="4992624"/>
            <a:ext cx="1828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preview-url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446520" y="4992624"/>
            <a:ext cx="2103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localhost:3000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548640" y="5852160"/>
            <a:ext cx="8046720" cy="77724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731520" y="589788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000000"/>
                </a:solidFill>
                <a:latin typeface="Calibri"/>
              </a:rPr>
              <a:t>Veiligheidsregel: productie-secrets ALLEEN op Production aanvinken.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731520" y="626364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555555"/>
                </a:solidFill>
                <a:latin typeface="Calibri"/>
              </a:rPr>
              <a:t>Background Agent PR + Vercel preview URL = live demo voor reviewer, zonder lokale setup.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Theorie 3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GitHub Actions CI — lint + build per PR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5486400" cy="411480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85800" y="1938528"/>
            <a:ext cx="5212080" cy="389534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# .github/workflows/ci.yml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name: CI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on: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pull_request: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branches: [main]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push: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branches: [main]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jobs: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check: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runs-on: ubuntu-latest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steps: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  - uses: actions/checkout@v4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  - uses: pnpm/action-setup@v3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    with: { version: 9 }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  - uses: actions/setup-node@v4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    with: { node-version: 20, cache: pnpm }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  - run: pnpm install --frozen-lockfile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  - run: pnpm lint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  - run: pnpm build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217920" y="1828800"/>
            <a:ext cx="2377440" cy="411480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6400800" y="1965960"/>
            <a:ext cx="21945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Waarom?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400800" y="2377440"/>
            <a:ext cx="2194560" cy="5943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>
                <a:solidFill>
                  <a:srgbClr val="000000"/>
                </a:solidFill>
                <a:latin typeface="Calibri"/>
              </a:rPr>
              <a:t>•  Voor merge: lint clean, types kloppen, build OK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400800" y="3017520"/>
            <a:ext cx="2194560" cy="5943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>
                <a:solidFill>
                  <a:srgbClr val="000000"/>
                </a:solidFill>
                <a:latin typeface="Calibri"/>
              </a:rPr>
              <a:t>•  Background Agent maakt PR → CI draait → groen/rood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400800" y="3657600"/>
            <a:ext cx="2194560" cy="5943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>
                <a:solidFill>
                  <a:srgbClr val="000000"/>
                </a:solidFill>
                <a:latin typeface="Calibri"/>
              </a:rPr>
              <a:t>•  Voorkomt 'werkte op mijn laptop'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400800" y="4297680"/>
            <a:ext cx="2194560" cy="5943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>
                <a:solidFill>
                  <a:srgbClr val="000000"/>
                </a:solidFill>
                <a:latin typeface="Calibri"/>
              </a:rPr>
              <a:t>•  ~1-2 min op kleine Next.js app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400800" y="4937760"/>
            <a:ext cx="2194560" cy="5943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>
                <a:solidFill>
                  <a:srgbClr val="000000"/>
                </a:solidFill>
                <a:latin typeface="Calibri"/>
              </a:rPr>
              <a:t>•  Caching met pnpm scheelt 60-80% tijd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Vandaag bouwen we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Pokédex — PokéAPI + Cursor + Vercel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Stack: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194560"/>
            <a:ext cx="80467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Next.js 16 + TypeScript + Tailwind + Shadcn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468880"/>
            <a:ext cx="80467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PokéAPI (géén key, gratis)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2743200"/>
            <a:ext cx="80467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Cursor (Composer + Background Agent)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017520"/>
            <a:ext cx="80467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GitHub (repo + Actions)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3291840"/>
            <a:ext cx="80467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Vercel (productie + preview deploys)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48640" y="3749039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EF476F"/>
                </a:solidFill>
                <a:latin typeface="Calibri"/>
              </a:rPr>
              <a:t>Features: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22960" y="4160520"/>
            <a:ext cx="32004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Pokédex list (eerste 151)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4114800" y="4197096"/>
            <a:ext cx="2011680" cy="256032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4114800" y="4197096"/>
            <a:ext cx="2011680" cy="25603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000" b="1">
                <a:solidFill>
                  <a:srgbClr val="FFFFFF"/>
                </a:solidFill>
                <a:latin typeface="Calibri"/>
              </a:rPr>
              <a:t>Composer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217920" y="4160520"/>
            <a:ext cx="27432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555555"/>
                </a:solidFill>
                <a:latin typeface="Consolas"/>
              </a:rPr>
              <a:t>main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22960" y="4526280"/>
            <a:ext cx="32004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Detail page per Pokemon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4114800" y="4562856"/>
            <a:ext cx="2011680" cy="256032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4114800" y="4562856"/>
            <a:ext cx="2011680" cy="25603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000" b="1">
                <a:solidFill>
                  <a:srgbClr val="FFFFFF"/>
                </a:solidFill>
                <a:latin typeface="Calibri"/>
              </a:rPr>
              <a:t>Composer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217920" y="4526280"/>
            <a:ext cx="27432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555555"/>
                </a:solidFill>
                <a:latin typeface="Consolas"/>
              </a:rPr>
              <a:t>main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22960" y="4892040"/>
            <a:ext cx="32004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Search met filter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4114800" y="4928616"/>
            <a:ext cx="2011680" cy="256032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4114800" y="4928616"/>
            <a:ext cx="2011680" cy="25603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000" b="1">
                <a:solidFill>
                  <a:srgbClr val="FFFFFF"/>
                </a:solidFill>
                <a:latin typeface="Calibri"/>
              </a:rPr>
              <a:t>Background Agent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217920" y="4892040"/>
            <a:ext cx="27432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555555"/>
                </a:solidFill>
                <a:latin typeface="Consolas"/>
              </a:rPr>
              <a:t>feature/search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22960" y="5257800"/>
            <a:ext cx="32004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Type-filter chips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4114800" y="5294376"/>
            <a:ext cx="2011680" cy="256032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4114800" y="5294376"/>
            <a:ext cx="2011680" cy="25603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000" b="1">
                <a:solidFill>
                  <a:srgbClr val="FFFFFF"/>
                </a:solidFill>
                <a:latin typeface="Calibri"/>
              </a:rPr>
              <a:t>Background Agent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217920" y="5257800"/>
            <a:ext cx="27432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555555"/>
                </a:solidFill>
                <a:latin typeface="Consolas"/>
              </a:rPr>
              <a:t>feature/type-filter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