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7772400" y="-457200"/>
            <a:ext cx="2286000" cy="2286000"/>
          </a:xfrm>
          <a:prstGeom prst="ellipse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-457200" y="5486400"/>
            <a:ext cx="1828800" cy="1828800"/>
          </a:xfrm>
          <a:prstGeom prst="ellipse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286000"/>
            <a:ext cx="64008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7200" b="1">
                <a:solidFill>
                  <a:srgbClr val="4361EE"/>
                </a:solidFill>
                <a:latin typeface="Calibri"/>
              </a:rPr>
              <a:t>Les 12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47472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400" b="1">
                <a:solidFill>
                  <a:srgbClr val="000000"/>
                </a:solidFill>
                <a:latin typeface="Calibri"/>
              </a:rPr>
              <a:t>Tool Calling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389120"/>
            <a:ext cx="80467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555555"/>
                </a:solidFill>
                <a:latin typeface="Calibri"/>
              </a:rPr>
              <a:t>Laat AI zelf kiezen welke functie aan te roepen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-914400" y="-914400"/>
            <a:ext cx="3657600" cy="3657600"/>
          </a:xfrm>
          <a:prstGeom prst="ellipse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6400800" y="4572000"/>
            <a:ext cx="3657600" cy="3657600"/>
          </a:xfrm>
          <a:prstGeom prst="ellipse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560320"/>
            <a:ext cx="804672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600" b="1">
                <a:solidFill>
                  <a:srgbClr val="000000"/>
                </a:solidFill>
                <a:latin typeface="Calibri"/>
              </a:rPr>
              <a:t>Pauze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4114800"/>
            <a:ext cx="80467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400" b="0">
                <a:solidFill>
                  <a:srgbClr val="555555"/>
                </a:solidFill>
                <a:latin typeface="Calibri"/>
              </a:rPr>
              <a:t>15 minuten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548640" y="457200"/>
            <a:ext cx="2011680" cy="41148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20116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LIVE DEMO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0584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000000"/>
                </a:solidFill>
                <a:latin typeface="Calibri"/>
              </a:rPr>
              <a:t>Tool-calls in UI tonen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55555"/>
                </a:solidFill>
                <a:latin typeface="Calibri"/>
              </a:rPr>
              <a:t>Transparantie + debug. ~25 min.</a:t>
            </a:r>
          </a:p>
        </p:txBody>
      </p:sp>
      <p:sp>
        <p:nvSpPr>
          <p:cNvPr id="6" name="Oval 5"/>
          <p:cNvSpPr/>
          <p:nvPr/>
        </p:nvSpPr>
        <p:spPr>
          <a:xfrm>
            <a:off x="548640" y="288036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288036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834640"/>
            <a:ext cx="33832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messages.parts uitleggen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283464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text-parts vs `tool-&lt;name&gt;` parts</a:t>
            </a:r>
          </a:p>
        </p:txBody>
      </p:sp>
      <p:sp>
        <p:nvSpPr>
          <p:cNvPr id="10" name="Oval 9"/>
          <p:cNvSpPr/>
          <p:nvPr/>
        </p:nvSpPr>
        <p:spPr>
          <a:xfrm>
            <a:off x="548640" y="347472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347472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429000"/>
            <a:ext cx="33832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UI rendering refactoren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342900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map over parts i.p.v. content</a:t>
            </a:r>
          </a:p>
        </p:txBody>
      </p:sp>
      <p:sp>
        <p:nvSpPr>
          <p:cNvPr id="14" name="Oval 13"/>
          <p:cNvSpPr/>
          <p:nvPr/>
        </p:nvSpPr>
        <p:spPr>
          <a:xfrm>
            <a:off x="548640" y="406908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406908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023360"/>
            <a:ext cx="33832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Tool-call chip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0" y="402336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🔧 toolName({args})</a:t>
            </a:r>
          </a:p>
        </p:txBody>
      </p:sp>
      <p:sp>
        <p:nvSpPr>
          <p:cNvPr id="18" name="Oval 17"/>
          <p:cNvSpPr/>
          <p:nvPr/>
        </p:nvSpPr>
        <p:spPr>
          <a:xfrm>
            <a:off x="548640" y="466344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466344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4617720"/>
            <a:ext cx="33832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Tool-result collapsible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0" y="461772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&lt;details&gt;&lt;summary&gt;Toon&lt;/summary&gt;</a:t>
            </a:r>
          </a:p>
        </p:txBody>
      </p:sp>
      <p:sp>
        <p:nvSpPr>
          <p:cNvPr id="22" name="Oval 21"/>
          <p:cNvSpPr/>
          <p:nvPr/>
        </p:nvSpPr>
        <p:spPr>
          <a:xfrm>
            <a:off x="548640" y="525780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525780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7280" y="5212080"/>
            <a:ext cx="33832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Multi-step zichtbaar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0" y="521208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meerdere chips per AI-bericht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548640" y="457200"/>
            <a:ext cx="2011680" cy="41148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20116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LIVE DEMO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0584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000000"/>
                </a:solidFill>
                <a:latin typeface="Calibri"/>
              </a:rPr>
              <a:t>Edge cases + error handling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55555"/>
                </a:solidFill>
                <a:latin typeface="Calibri"/>
              </a:rPr>
              <a:t>Vier scenario's testen. ~15 min.</a:t>
            </a:r>
          </a:p>
        </p:txBody>
      </p:sp>
      <p:sp>
        <p:nvSpPr>
          <p:cNvPr id="6" name="Oval 5"/>
          <p:cNvSpPr/>
          <p:nvPr/>
        </p:nvSpPr>
        <p:spPr>
          <a:xfrm>
            <a:off x="548640" y="292608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292608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83464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Ongeldige enum input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0" y="297180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555555"/>
                </a:solidFill>
                <a:latin typeface="Calibri"/>
              </a:rPr>
              <a:t>'Welke bands op Donderdag?' → AI weigert netjes</a:t>
            </a:r>
          </a:p>
        </p:txBody>
      </p:sp>
      <p:sp>
        <p:nvSpPr>
          <p:cNvPr id="10" name="Oval 9"/>
          <p:cNvSpPr/>
          <p:nvPr/>
        </p:nvSpPr>
        <p:spPr>
          <a:xfrm>
            <a:off x="548640" y="361188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361188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52044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Lege resultaten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89120" y="365760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555555"/>
                </a:solidFill>
                <a:latin typeface="Calibri"/>
              </a:rPr>
              <a:t>'Death metal bands?' → '0 gevonden, eerlijk'</a:t>
            </a:r>
          </a:p>
        </p:txBody>
      </p:sp>
      <p:sp>
        <p:nvSpPr>
          <p:cNvPr id="14" name="Oval 13"/>
          <p:cNvSpPr/>
          <p:nvPr/>
        </p:nvSpPr>
        <p:spPr>
          <a:xfrm>
            <a:off x="548640" y="429768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429768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20624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Database error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89120" y="434340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555555"/>
                </a:solidFill>
                <a:latin typeface="Calibri"/>
              </a:rPr>
              <a:t>Tool returnt { error } → AI legt uit</a:t>
            </a:r>
          </a:p>
        </p:txBody>
      </p:sp>
      <p:sp>
        <p:nvSpPr>
          <p:cNvPr id="18" name="Oval 17"/>
          <p:cNvSpPr/>
          <p:nvPr/>
        </p:nvSpPr>
        <p:spPr>
          <a:xfrm>
            <a:off x="548640" y="498348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498348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489204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Write-tool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89120" y="502920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555555"/>
                </a:solidFill>
                <a:latin typeface="Calibri"/>
              </a:rPr>
              <a:t>addFavorite — schrijft echt in DB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Vergelijking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Tool Calling &gt; context-all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920240"/>
            <a:ext cx="8046720" cy="411480"/>
          </a:xfrm>
          <a:prstGeom prst="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920240"/>
            <a:ext cx="24688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Aspect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1920240"/>
            <a:ext cx="24688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Les 11 (context-all)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0" y="1920240"/>
            <a:ext cx="24688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Les 12 (Tool Calling)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331720"/>
            <a:ext cx="8046720" cy="45720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33172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alibri"/>
              </a:rPr>
              <a:t>Tokens / call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0400" y="233172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>
                <a:solidFill>
                  <a:srgbClr val="000000"/>
                </a:solidFill>
                <a:latin typeface="Calibri"/>
              </a:rPr>
              <a:t>~30.000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0" y="233172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>
                <a:solidFill>
                  <a:srgbClr val="000000"/>
                </a:solidFill>
                <a:latin typeface="Calibri"/>
              </a:rPr>
              <a:t>~2.000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8892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alibri"/>
              </a:rPr>
              <a:t>Schaal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00400" y="278892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>
                <a:solidFill>
                  <a:srgbClr val="000000"/>
                </a:solidFill>
                <a:latin typeface="Calibri"/>
              </a:rPr>
              <a:t>~1000 records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0" y="278892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>
                <a:solidFill>
                  <a:srgbClr val="000000"/>
                </a:solidFill>
                <a:latin typeface="Calibri"/>
              </a:rPr>
              <a:t>Duizenden makkelijk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3246120"/>
            <a:ext cx="8046720" cy="45720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324612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alibri"/>
              </a:rPr>
              <a:t>Live data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00400" y="324612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>
                <a:solidFill>
                  <a:srgbClr val="000000"/>
                </a:solidFill>
                <a:latin typeface="Calibri"/>
              </a:rPr>
              <a:t>Snapshot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0" y="324612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>
                <a:solidFill>
                  <a:srgbClr val="000000"/>
                </a:solidFill>
                <a:latin typeface="Calibri"/>
              </a:rPr>
              <a:t>Actueel per call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70332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alibri"/>
              </a:rPr>
              <a:t>Write-acties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00400" y="370332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>
                <a:solidFill>
                  <a:srgbClr val="000000"/>
                </a:solidFill>
                <a:latin typeface="Calibri"/>
              </a:rPr>
              <a:t>Niet mogelijk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0" y="370332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>
                <a:solidFill>
                  <a:srgbClr val="000000"/>
                </a:solidFill>
                <a:latin typeface="Calibri"/>
              </a:rPr>
              <a:t>Wel (addFavorite)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" y="4160520"/>
            <a:ext cx="8046720" cy="45720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416052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alibri"/>
              </a:rPr>
              <a:t>Multi-step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416052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>
                <a:solidFill>
                  <a:srgbClr val="000000"/>
                </a:solidFill>
                <a:latin typeface="Calibri"/>
              </a:rPr>
              <a:t>Beperkt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0" y="416052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>
                <a:solidFill>
                  <a:srgbClr val="000000"/>
                </a:solidFill>
                <a:latin typeface="Calibri"/>
              </a:rPr>
              <a:t>Native (stopWhen)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461772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alibri"/>
              </a:rPr>
              <a:t>Cost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00400" y="461772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>
                <a:solidFill>
                  <a:srgbClr val="000000"/>
                </a:solidFill>
                <a:latin typeface="Calibri"/>
              </a:rPr>
              <a:t>Hoger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0" y="461772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>
                <a:solidFill>
                  <a:srgbClr val="000000"/>
                </a:solidFill>
                <a:latin typeface="Calibri"/>
              </a:rPr>
              <a:t>Lager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548640" y="5394960"/>
            <a:ext cx="8046720" cy="1097280"/>
          </a:xfrm>
          <a:prstGeom prst="round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22960" y="5486400"/>
            <a:ext cx="7680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Wanneer toch context-all?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2960" y="5852160"/>
            <a:ext cx="7680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Hele kleine dataset · snel prototype · geen schaal nodig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22960" y="6172200"/>
            <a:ext cx="7680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4361EE"/>
                </a:solidFill>
                <a:latin typeface="Calibri"/>
              </a:rPr>
              <a:t>Productie: bijna altijd Tool Calling.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Lesopdracht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Refactor jouw thema-app naar Tool Calling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000000"/>
                </a:solidFill>
                <a:latin typeface="Calibri"/>
              </a:rPr>
              <a:t>Bouw voort op je app uit Les 11. Vervang context-all door tools.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560320"/>
            <a:ext cx="3657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4361EE"/>
                </a:solidFill>
                <a:latin typeface="Calibri"/>
              </a:rPr>
              <a:t>[ 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2560320"/>
            <a:ext cx="758952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Refactor chat-route — geen .select("*") aan begin meer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657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4361EE"/>
                </a:solidFill>
                <a:latin typeface="Calibri"/>
              </a:rPr>
              <a:t>[ 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3017520"/>
            <a:ext cx="758952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Minstens 3 tools definiëren voor jouw dataset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474720"/>
            <a:ext cx="3657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4361EE"/>
                </a:solidFill>
                <a:latin typeface="Calibri"/>
              </a:rPr>
              <a:t>[ 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3474720"/>
            <a:ext cx="758952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Eén tool met enum parameters (vaste keuze)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3931920"/>
            <a:ext cx="3657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4361EE"/>
                </a:solidFill>
                <a:latin typeface="Calibri"/>
              </a:rPr>
              <a:t>[ 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3931920"/>
            <a:ext cx="758952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stopWhen: stepCountIs(5) in streamText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4389120"/>
            <a:ext cx="3657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4361EE"/>
                </a:solidFill>
                <a:latin typeface="Calibri"/>
              </a:rPr>
              <a:t>[ 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5840" y="4389120"/>
            <a:ext cx="758952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System prompt aanpassen — 'gebruik tools'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4846320"/>
            <a:ext cx="3657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4361EE"/>
                </a:solidFill>
                <a:latin typeface="Calibri"/>
              </a:rPr>
              <a:t>[ 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5840" y="4846320"/>
            <a:ext cx="758952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3 vragen testen — minstens 1 multi-step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48640" y="5486400"/>
            <a:ext cx="8046720" cy="91440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60" y="5577840"/>
            <a:ext cx="7680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  <a:latin typeface="Calibri"/>
              </a:rPr>
              <a:t>Tool-ideeën: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5943600"/>
            <a:ext cx="7680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searchX(filter) · getXById(id) · getStats(groupBy) · thema-specifiek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Huiswerk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Write-tool + UI visualisatie + reflectie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286000"/>
            <a:ext cx="822960" cy="82296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286000"/>
            <a:ext cx="82296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  <a:latin typeface="Calibri"/>
              </a:rPr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54480" y="2331720"/>
            <a:ext cx="6858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000000"/>
                </a:solidFill>
                <a:latin typeface="Calibri"/>
              </a:rPr>
              <a:t>Write-tool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54480" y="26974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Nieuwe tabel + write-tool (addFavorite e.d.) + list-tool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3200400"/>
            <a:ext cx="822960" cy="82296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3200400"/>
            <a:ext cx="82296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  <a:latin typeface="Calibri"/>
              </a:rPr>
              <a:t>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54480" y="3246120"/>
            <a:ext cx="6858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000000"/>
                </a:solidFill>
                <a:latin typeface="Calibri"/>
              </a:rPr>
              <a:t>UI visualisatie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36118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Tool-calls tonen in chat — chips + collapsed result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48640" y="4114800"/>
            <a:ext cx="822960" cy="82296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4114800"/>
            <a:ext cx="82296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  <a:latin typeface="Calibri"/>
              </a:rPr>
              <a:t>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54480" y="4160520"/>
            <a:ext cx="6858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000000"/>
                </a:solidFill>
                <a:latin typeface="Calibri"/>
              </a:rPr>
              <a:t>TOOLS.md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54480" y="45262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Documentatie: tools-lijst, 3 vragen, 1 edge-case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48640" y="5486400"/>
            <a:ext cx="8046720" cy="822960"/>
          </a:xfrm>
          <a:prstGeom prst="round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7240" y="5532120"/>
            <a:ext cx="7772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000000"/>
                </a:solidFill>
                <a:latin typeface="Calibri"/>
              </a:rPr>
              <a:t>Bonus: loading indicator · mooie kaartjes · confirmation UI write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5943600"/>
            <a:ext cx="7772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Deadline: vóór Les 13 (Agents).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Volgende 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Agents — autonome multi-step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011680"/>
            <a:ext cx="8046720" cy="137160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210312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  <a:latin typeface="Calibri"/>
              </a:rPr>
              <a:t>Vandaag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2560320"/>
            <a:ext cx="7772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stopWhen: stepCountIs(5) — AI roept tools aan in 1 ronde, max 5 stappen</a:t>
            </a:r>
          </a:p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Werkt voor zoek, vergelijking, simpele acties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3566160"/>
            <a:ext cx="8046720" cy="155448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365760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  <a:latin typeface="Calibri"/>
              </a:rPr>
              <a:t>Volgende les — Agents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4114800"/>
            <a:ext cx="77724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stepCountIs(20)+ — AI plant, voert uit, evalueert, herhaalt</a:t>
            </a:r>
          </a:p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Voorbeeld: 'Plan mijn volledige Polderfest weekend'</a:t>
            </a:r>
          </a:p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30+ tool-calls in één request — autonoom werkende AI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534924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4361EE"/>
                </a:solidFill>
                <a:latin typeface="Calibri"/>
              </a:rPr>
              <a:t>Daarna: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5715000"/>
            <a:ext cx="82296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• Les 14: RAG + embeddings (semantic search op grote corpora)</a:t>
            </a:r>
          </a:p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• Les 15-16: Testing + Deployment · Les 17-18: Eindopdracht + Pitch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Afsluiting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Vragen?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Vandaag gezien: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331720"/>
            <a:ext cx="8229600" cy="2560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Schaalprobleem van context-all opgelost met Tool Calling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Anatomie van een tool: description + inputSchema + execute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stopWhen voor multi-step workflows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Zes tools voor Polderfest gebouwd (5 read + 1 write)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Tool-invocations gevisualiseerd in de UI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Edge cases + error handling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Vergelijking: Tool Calling &gt; context-all op bijna alles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4937760"/>
            <a:ext cx="8046720" cy="146304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07492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FFFFF"/>
                </a:solidFill>
                <a:latin typeface="Calibri"/>
              </a:rPr>
              <a:t>Volgende les: Agents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532120"/>
            <a:ext cx="77724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Hoe ver kan AI autonoom? 30+ tool-calls in één request, met stop-condities.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Terugblik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Het schaalprobleem dat we vandaag oplossen</a:t>
            </a:r>
          </a:p>
        </p:txBody>
      </p:sp>
      <p:sp>
        <p:nvSpPr>
          <p:cNvPr id="4" name="Oval 3"/>
          <p:cNvSpPr/>
          <p:nvPr/>
        </p:nvSpPr>
        <p:spPr>
          <a:xfrm>
            <a:off x="548640" y="2286000"/>
            <a:ext cx="365760" cy="365760"/>
          </a:xfrm>
          <a:prstGeom prst="ellipse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94360" y="228600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v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194560"/>
            <a:ext cx="731520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800" b="0">
                <a:solidFill>
                  <a:srgbClr val="000000"/>
                </a:solidFill>
                <a:latin typeface="Calibri"/>
              </a:rPr>
              <a:t>Les 11: Vercel AI SDK + Polderfest 2027</a:t>
            </a:r>
          </a:p>
        </p:txBody>
      </p:sp>
      <p:sp>
        <p:nvSpPr>
          <p:cNvPr id="7" name="Oval 6"/>
          <p:cNvSpPr/>
          <p:nvPr/>
        </p:nvSpPr>
        <p:spPr>
          <a:xfrm>
            <a:off x="548640" y="2880360"/>
            <a:ext cx="365760" cy="365760"/>
          </a:xfrm>
          <a:prstGeom prst="ellipse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288036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v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2788920"/>
            <a:ext cx="731520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800" b="0">
                <a:solidFill>
                  <a:srgbClr val="000000"/>
                </a:solidFill>
                <a:latin typeface="Calibri"/>
              </a:rPr>
              <a:t>Chat met data — alle 500 bands meesturen als context</a:t>
            </a:r>
          </a:p>
        </p:txBody>
      </p:sp>
      <p:sp>
        <p:nvSpPr>
          <p:cNvPr id="10" name="Oval 9"/>
          <p:cNvSpPr/>
          <p:nvPr/>
        </p:nvSpPr>
        <p:spPr>
          <a:xfrm>
            <a:off x="548640" y="347472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94360" y="347472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383280"/>
            <a:ext cx="731520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800" b="0">
                <a:solidFill>
                  <a:srgbClr val="000000"/>
                </a:solidFill>
                <a:latin typeface="Calibri"/>
              </a:rPr>
              <a:t>Werkt voor 500. Werkt NIET voor 50.000.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48640" y="4846320"/>
            <a:ext cx="8046720" cy="1463040"/>
          </a:xfrm>
          <a:prstGeom prst="round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498348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Vandaag — Tool Calling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534924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00000"/>
                </a:solidFill>
                <a:latin typeface="Calibri"/>
              </a:rPr>
              <a:t>AI kiest zelf welke functie te gebruiken om aan info te komen.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580644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Schaalbaar. Real-time. Multi-step. + write-acties mogelijk.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Planning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Vandaag — 180 minuten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920240"/>
            <a:ext cx="640080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Welkom + Terugblik + schaalprobleem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1920240"/>
            <a:ext cx="128016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EF476F"/>
                </a:solidFill>
                <a:latin typeface="Calibri"/>
              </a:rPr>
              <a:t>10 min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2359152"/>
            <a:ext cx="640080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Theorie: wat is Tool Calling?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0" y="2359152"/>
            <a:ext cx="128016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EF476F"/>
                </a:solidFill>
                <a:latin typeface="Calibri"/>
              </a:rPr>
              <a:t>30 min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798064"/>
            <a:ext cx="8046720" cy="438912"/>
          </a:xfrm>
          <a:prstGeom prst="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2798064"/>
            <a:ext cx="640080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LIVE DEMO 1 — Eerste tool: searchBands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0" y="2798064"/>
            <a:ext cx="128016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FFFFFF"/>
                </a:solidFill>
                <a:latin typeface="Calibri"/>
              </a:rPr>
              <a:t>20 min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3236976"/>
            <a:ext cx="8046720" cy="438912"/>
          </a:xfrm>
          <a:prstGeom prst="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" y="3236976"/>
            <a:ext cx="640080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LIVE DEMO 2 — Multi-step + meer tools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0" y="3236976"/>
            <a:ext cx="128016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FFFFFF"/>
                </a:solidFill>
                <a:latin typeface="Calibri"/>
              </a:rPr>
              <a:t>20 min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3675888"/>
            <a:ext cx="8046720" cy="438912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22960" y="3675888"/>
            <a:ext cx="640080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Pauze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0" y="3675888"/>
            <a:ext cx="128016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EF476F"/>
                </a:solidFill>
                <a:latin typeface="Calibri"/>
              </a:rPr>
              <a:t>15 min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" y="4114800"/>
            <a:ext cx="8046720" cy="438912"/>
          </a:xfrm>
          <a:prstGeom prst="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60" y="4114800"/>
            <a:ext cx="640080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LIVE DEMO 3 — Tool-calls in UI tonen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0" y="4114800"/>
            <a:ext cx="128016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FFFFFF"/>
                </a:solidFill>
                <a:latin typeface="Calibri"/>
              </a:rPr>
              <a:t>25 min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4553712"/>
            <a:ext cx="8046720" cy="438912"/>
          </a:xfrm>
          <a:prstGeom prst="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22960" y="4553712"/>
            <a:ext cx="640080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LIVE DEMO 4 — Edge cases + errors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4553712"/>
            <a:ext cx="128016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FFFFFF"/>
                </a:solidFill>
                <a:latin typeface="Calibri"/>
              </a:rPr>
              <a:t>15 min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4992624"/>
            <a:ext cx="640080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Vergelijking + Lesopdracht + Huiswerk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0" y="4992624"/>
            <a:ext cx="128016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EF476F"/>
                </a:solidFill>
                <a:latin typeface="Calibri"/>
              </a:rPr>
              <a:t>25 min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2960" y="5431536"/>
            <a:ext cx="640080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Vragen + Afsluiting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5200" y="5431536"/>
            <a:ext cx="128016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EF476F"/>
                </a:solidFill>
                <a:latin typeface="Calibri"/>
              </a:rPr>
              <a:t>15 min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Concept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Wat is Tool Calling?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555555"/>
                </a:solidFill>
                <a:latin typeface="Calibri"/>
              </a:rPr>
              <a:t>AI kiest zelf welke functie te gebruiken op basis van de vraag.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560320"/>
            <a:ext cx="1371600" cy="45720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560320"/>
            <a:ext cx="1371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User: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03120" y="2560320"/>
            <a:ext cx="6400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"Welke bands op vrijdag op de Main Stage?"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971800"/>
            <a:ext cx="457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555555"/>
                </a:solidFill>
                <a:latin typeface="Calibri"/>
              </a:rPr>
              <a:t>↓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3200400"/>
            <a:ext cx="1371600" cy="45720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3200400"/>
            <a:ext cx="1371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AI: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03120" y="3200400"/>
            <a:ext cx="6400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kiest searchBands({ day, stage })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3611880"/>
            <a:ext cx="457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555555"/>
                </a:solidFill>
                <a:latin typeface="Calibri"/>
              </a:rPr>
              <a:t>↓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48640" y="3840480"/>
            <a:ext cx="1371600" cy="457200"/>
          </a:xfrm>
          <a:prstGeom prst="roundRect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8640" y="3840480"/>
            <a:ext cx="1371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Supabase: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3120" y="3840480"/>
            <a:ext cx="6400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12 bands terug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8680" y="4251960"/>
            <a:ext cx="457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555555"/>
                </a:solidFill>
                <a:latin typeface="Calibri"/>
              </a:rPr>
              <a:t>↓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48640" y="4480560"/>
            <a:ext cx="1371600" cy="45720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" y="4480560"/>
            <a:ext cx="1371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AI: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03120" y="4480560"/>
            <a:ext cx="6400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formuleert antwoord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48640" y="5486400"/>
            <a:ext cx="8046720" cy="1005840"/>
          </a:xfrm>
          <a:prstGeom prst="round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22960" y="5577840"/>
            <a:ext cx="7680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Wat win je?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5943600"/>
            <a:ext cx="7680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Schaalbaar  ·  Real-time  ·  Type-safe  ·  Multi-step  ·  Write-acties mogelijk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Anatomie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description + inputSchema + execute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920240"/>
            <a:ext cx="8046720" cy="365760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77240" y="2057400"/>
            <a:ext cx="7680960" cy="3474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ourier New"/>
              </a:rPr>
              <a:t>import { tool } from "ai";
import { z } from "zod";
const searchBands = tool({
  description: "Zoek bands op dag, stage, of genre",
  inputSchema: z.object({
    day: z.enum(["Vrijdag","Zaterdag","Zondag"]).optional(),
    stage: z.string().optional(),
    genre: z.string().optional(),
  }),
  execute: async ({ day, stage, genre }) =&gt; {
    /* Supabase query */
  },
});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5760720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4361EE"/>
                </a:solidFill>
                <a:latin typeface="Courier New"/>
              </a:rPr>
              <a:t>description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0" y="5760720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Wat doet de tool? AI leest dit om te kiezen.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035040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EF476F"/>
                </a:solidFill>
                <a:latin typeface="Courier New"/>
              </a:rPr>
              <a:t>inputSchema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0" y="6035040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Zod schema. Type-safe. AI weet wat hij mag invullen.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309360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4361EE"/>
                </a:solidFill>
                <a:latin typeface="Courier New"/>
              </a:rPr>
              <a:t>execute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0" y="6309360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Wat gebeurt er? Async functie. Supabase / API / logic.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Multi-step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Eén vraag = meerdere tool-calls met stopWhen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55555"/>
                </a:solidFill>
                <a:latin typeface="Calibri"/>
              </a:rPr>
              <a:t>Voorbeeld: 'Vergelijk top headliner met drukst geplande opener'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560320"/>
            <a:ext cx="1371600" cy="45720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560320"/>
            <a:ext cx="1371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Stap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03120" y="2560320"/>
            <a:ext cx="6400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ourier New"/>
              </a:rPr>
              <a:t>searchBands({ tier: "headliner" }) → 50 bands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3108960"/>
            <a:ext cx="1371600" cy="45720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3108960"/>
            <a:ext cx="1371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Stap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03120" y="3108960"/>
            <a:ext cx="6400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ourier New"/>
              </a:rPr>
              <a:t>searchBands({ tier: "opener" }) → 100 bands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48640" y="3657600"/>
            <a:ext cx="1371600" cy="45720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3657600"/>
            <a:ext cx="1371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Stap 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03120" y="3657600"/>
            <a:ext cx="6400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AI vergelijkt + antwoordt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8640" y="4389120"/>
            <a:ext cx="8046720" cy="137160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" y="4526280"/>
            <a:ext cx="768096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ourier New"/>
              </a:rPr>
              <a:t>const result = streamText({
  model: openai("gpt-4o-mini"),
  tools: { searchBands, getStats, getBandByName },
  stopWhen: stepCountIs(5),
  messages,
});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585216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300" b="1">
                <a:solidFill>
                  <a:srgbClr val="4361EE"/>
                </a:solidFill>
                <a:latin typeface="Calibri"/>
              </a:rPr>
              <a:t>Default: 1 stap. Voor multi-step expliciet stopWhen zetten.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Vandaag bouwen we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6 tools voor Polderfest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011680"/>
            <a:ext cx="2286000" cy="45720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ourier New"/>
              </a:rPr>
              <a:t>searchBands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17520" y="201168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Filter op dag, stage, genre, tier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0" y="2011680"/>
            <a:ext cx="12801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4361EE"/>
                </a:solidFill>
                <a:latin typeface="Calibri"/>
              </a:rPr>
              <a:t>Read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606040"/>
            <a:ext cx="2286000" cy="45720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606040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ourier New"/>
              </a:rPr>
              <a:t>getBandByName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17520" y="260604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Exact lookup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0" y="2606040"/>
            <a:ext cx="12801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4361EE"/>
                </a:solidFill>
                <a:latin typeface="Calibri"/>
              </a:rPr>
              <a:t>Read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48640" y="3200400"/>
            <a:ext cx="2286000" cy="45720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3200400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ourier New"/>
              </a:rPr>
              <a:t>getStats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17520" y="320040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Aggregate per groep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0" y="3200400"/>
            <a:ext cx="12801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4361EE"/>
                </a:solidFill>
                <a:latin typeface="Calibri"/>
              </a:rPr>
              <a:t>Read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48640" y="3794760"/>
            <a:ext cx="2286000" cy="45720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48640" y="3794760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ourier New"/>
              </a:rPr>
              <a:t>getScheduleByDay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17520" y="379476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Slot-overzicht per dag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0" y="3794760"/>
            <a:ext cx="12801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4361EE"/>
                </a:solidFill>
                <a:latin typeface="Calibri"/>
              </a:rPr>
              <a:t>Read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48640" y="4389120"/>
            <a:ext cx="2286000" cy="45720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48640" y="4389120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ourier New"/>
              </a:rPr>
              <a:t>addFavorite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017520" y="438912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User favoriet opslaan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0" y="4389120"/>
            <a:ext cx="12801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EF476F"/>
                </a:solidFill>
                <a:latin typeface="Calibri"/>
              </a:rPr>
              <a:t>Write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48640" y="4983480"/>
            <a:ext cx="2286000" cy="45720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48640" y="4983480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ourier New"/>
              </a:rPr>
              <a:t>listFavorites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017520" y="498348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User favorieten ophalen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0" y="4983480"/>
            <a:ext cx="12801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4361EE"/>
                </a:solidFill>
                <a:latin typeface="Calibri"/>
              </a:rPr>
              <a:t>Read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548640" y="457200"/>
            <a:ext cx="2011680" cy="41148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20116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LIVE DEMO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0584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000000"/>
                </a:solidFill>
                <a:latin typeface="Calibri"/>
              </a:rPr>
              <a:t>Eerste tool: searchBands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55555"/>
                </a:solidFill>
                <a:latin typeface="Calibri"/>
              </a:rPr>
              <a:t>Refactor Les 11 chat-route — weg met alle bands meesturen. ~20 min.</a:t>
            </a:r>
          </a:p>
        </p:txBody>
      </p:sp>
      <p:sp>
        <p:nvSpPr>
          <p:cNvPr id="6" name="Oval 5"/>
          <p:cNvSpPr/>
          <p:nvPr/>
        </p:nvSpPr>
        <p:spPr>
          <a:xfrm>
            <a:off x="548640" y="288036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288036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83464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Oude code wegsmijten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0" y="283464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alle .select("*") + context-string</a:t>
            </a:r>
          </a:p>
        </p:txBody>
      </p:sp>
      <p:sp>
        <p:nvSpPr>
          <p:cNvPr id="10" name="Oval 9"/>
          <p:cNvSpPr/>
          <p:nvPr/>
        </p:nvSpPr>
        <p:spPr>
          <a:xfrm>
            <a:off x="548640" y="347472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347472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42900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Tool importeren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89120" y="342900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import { tool } + zod</a:t>
            </a:r>
          </a:p>
        </p:txBody>
      </p:sp>
      <p:sp>
        <p:nvSpPr>
          <p:cNvPr id="14" name="Oval 13"/>
          <p:cNvSpPr/>
          <p:nvPr/>
        </p:nvSpPr>
        <p:spPr>
          <a:xfrm>
            <a:off x="548640" y="406908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406908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02336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searchBands definiëren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89120" y="402336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description + inputSchema + execute</a:t>
            </a:r>
          </a:p>
        </p:txBody>
      </p:sp>
      <p:sp>
        <p:nvSpPr>
          <p:cNvPr id="18" name="Oval 17"/>
          <p:cNvSpPr/>
          <p:nvPr/>
        </p:nvSpPr>
        <p:spPr>
          <a:xfrm>
            <a:off x="548640" y="466344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466344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461772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POST refactoren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89120" y="461772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tools + stopWhen + kortere system prompt</a:t>
            </a:r>
          </a:p>
        </p:txBody>
      </p:sp>
      <p:sp>
        <p:nvSpPr>
          <p:cNvPr id="22" name="Oval 21"/>
          <p:cNvSpPr/>
          <p:nvPr/>
        </p:nvSpPr>
        <p:spPr>
          <a:xfrm>
            <a:off x="548640" y="525780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525780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7280" y="521208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Browse /chat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389120" y="521208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vraag testen — tool wordt aangeroepen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548640" y="457200"/>
            <a:ext cx="2011680" cy="41148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20116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LIVE DEMO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0584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000000"/>
                </a:solidFill>
                <a:latin typeface="Calibri"/>
              </a:rPr>
              <a:t>Meer tools + multi-step in actie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55555"/>
                </a:solidFill>
                <a:latin typeface="Calibri"/>
              </a:rPr>
              <a:t>Drie tools toevoegen en multi-step demonstreren. ~20 min.</a:t>
            </a:r>
          </a:p>
        </p:txBody>
      </p:sp>
      <p:sp>
        <p:nvSpPr>
          <p:cNvPr id="6" name="Oval 5"/>
          <p:cNvSpPr/>
          <p:nvPr/>
        </p:nvSpPr>
        <p:spPr>
          <a:xfrm>
            <a:off x="548640" y="288036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288036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83464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getStats tool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0" y="283464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voor 'hoeveel jazz acts?'</a:t>
            </a:r>
          </a:p>
        </p:txBody>
      </p:sp>
      <p:sp>
        <p:nvSpPr>
          <p:cNvPr id="10" name="Oval 9"/>
          <p:cNvSpPr/>
          <p:nvPr/>
        </p:nvSpPr>
        <p:spPr>
          <a:xfrm>
            <a:off x="548640" y="347472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347472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42900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getBandByName tool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89120" y="342900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voor 'vertel me over X'</a:t>
            </a:r>
          </a:p>
        </p:txBody>
      </p:sp>
      <p:sp>
        <p:nvSpPr>
          <p:cNvPr id="14" name="Oval 13"/>
          <p:cNvSpPr/>
          <p:nvPr/>
        </p:nvSpPr>
        <p:spPr>
          <a:xfrm>
            <a:off x="548640" y="406908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406908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02336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Tools registreren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89120" y="402336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tools: { searchBands, getStats, getBandByName }</a:t>
            </a:r>
          </a:p>
        </p:txBody>
      </p:sp>
      <p:sp>
        <p:nvSpPr>
          <p:cNvPr id="18" name="Oval 17"/>
          <p:cNvSpPr/>
          <p:nvPr/>
        </p:nvSpPr>
        <p:spPr>
          <a:xfrm>
            <a:off x="548640" y="466344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466344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461772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Multi-step vraag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89120" y="461772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'Hoeveel jazz fusion? En top 3 ervan?'</a:t>
            </a:r>
          </a:p>
        </p:txBody>
      </p:sp>
      <p:sp>
        <p:nvSpPr>
          <p:cNvPr id="22" name="Oval 21"/>
          <p:cNvSpPr/>
          <p:nvPr/>
        </p:nvSpPr>
        <p:spPr>
          <a:xfrm>
            <a:off x="548640" y="525780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525780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7280" y="521208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Multi-step zien werken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389120" y="521208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AI roept 2 tools achter elkaar aan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