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5148072"/>
          </a:xfrm>
          <a:prstGeom prst="rect">
            <a:avLst/>
          </a:prstGeom>
          <a:solidFill>
            <a:srgbClr val="F5F0EB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0" y="0"/>
            <a:ext cx="4572000" cy="5148072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4" name="Shape 2"/>
          <p:cNvSpPr/>
          <p:nvPr/>
        </p:nvSpPr>
        <p:spPr>
          <a:xfrm>
            <a:off x="-1371600" y="-1645920"/>
            <a:ext cx="5029200" cy="502920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5" name="Shape 3"/>
          <p:cNvSpPr/>
          <p:nvPr/>
        </p:nvSpPr>
        <p:spPr>
          <a:xfrm>
            <a:off x="-914400" y="2011680"/>
            <a:ext cx="4114800" cy="4114800"/>
          </a:xfrm>
          <a:prstGeom prst="ellipse">
            <a:avLst/>
          </a:prstGeom>
          <a:solidFill>
            <a:srgbClr val="E8B4B8"/>
          </a:solidFill>
          <a:ln/>
        </p:spPr>
      </p:sp>
      <p:sp>
        <p:nvSpPr>
          <p:cNvPr id="6" name="Text 4"/>
          <p:cNvSpPr/>
          <p:nvPr/>
        </p:nvSpPr>
        <p:spPr>
          <a:xfrm>
            <a:off x="4937760" y="109728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leerlijn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937760" y="1554480"/>
            <a:ext cx="3657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Supabase</a:t>
            </a:r>
            <a:endParaRPr lang="en-US" sz="36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Auth &amp; RLS</a:t>
            </a:r>
            <a:endParaRPr lang="en-US" sz="3600" dirty="0"/>
          </a:p>
        </p:txBody>
      </p:sp>
      <p:sp>
        <p:nvSpPr>
          <p:cNvPr id="8" name="Shape 6"/>
          <p:cNvSpPr/>
          <p:nvPr/>
        </p:nvSpPr>
        <p:spPr>
          <a:xfrm>
            <a:off x="4937760" y="3063240"/>
            <a:ext cx="457200" cy="45720"/>
          </a:xfrm>
          <a:prstGeom prst="rect">
            <a:avLst/>
          </a:prstGeom>
          <a:solidFill>
            <a:srgbClr val="E8854A"/>
          </a:solidFill>
          <a:ln/>
        </p:spPr>
      </p:sp>
      <p:sp>
        <p:nvSpPr>
          <p:cNvPr id="9" name="Text 7"/>
          <p:cNvSpPr/>
          <p:nvPr/>
        </p:nvSpPr>
        <p:spPr>
          <a:xfrm>
            <a:off x="4937760" y="329184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Les 10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8046720" y="18288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NOVI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046720" y="411480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HOGESCHOOL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/ 15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5148072"/>
          </a:xfrm>
          <a:prstGeom prst="rect">
            <a:avLst/>
          </a:prstGeom>
          <a:solidFill>
            <a:srgbClr val="F5F0EB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0" y="0"/>
            <a:ext cx="4572000" cy="5148072"/>
          </a:xfrm>
          <a:prstGeom prst="rect">
            <a:avLst/>
          </a:prstGeom>
          <a:solidFill>
            <a:srgbClr val="F5C542"/>
          </a:solidFill>
          <a:ln/>
        </p:spPr>
      </p:sp>
      <p:sp>
        <p:nvSpPr>
          <p:cNvPr id="4" name="Shape 2"/>
          <p:cNvSpPr/>
          <p:nvPr/>
        </p:nvSpPr>
        <p:spPr>
          <a:xfrm>
            <a:off x="-1371600" y="-1645920"/>
            <a:ext cx="5029200" cy="502920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5" name="Shape 3"/>
          <p:cNvSpPr/>
          <p:nvPr/>
        </p:nvSpPr>
        <p:spPr>
          <a:xfrm>
            <a:off x="-914400" y="2011680"/>
            <a:ext cx="4114800" cy="4114800"/>
          </a:xfrm>
          <a:prstGeom prst="ellipse">
            <a:avLst/>
          </a:prstGeom>
          <a:solidFill>
            <a:srgbClr val="E8B4B8"/>
          </a:solidFill>
          <a:ln/>
        </p:spPr>
      </p:sp>
      <p:sp>
        <p:nvSpPr>
          <p:cNvPr id="6" name="Text 4"/>
          <p:cNvSpPr/>
          <p:nvPr/>
        </p:nvSpPr>
        <p:spPr>
          <a:xfrm>
            <a:off x="1371600" y="1828800"/>
            <a:ext cx="2743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Pauze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1371600" y="256032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minuten — tot 10:15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046720" y="18288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F5BD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NOVI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046720" y="411480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4F5BD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HOGESCHOOL</a:t>
            </a:r>
            <a:endParaRPr lang="en-US" sz="700" dirty="0"/>
          </a:p>
        </p:txBody>
      </p:sp>
      <p:sp>
        <p:nvSpPr>
          <p:cNvPr id="10" name="Text 8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/ 15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E1E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HANDS-ON: AUTH OPZETTEN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/ 15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57200" y="1097280"/>
            <a:ext cx="4114800" cy="3474720"/>
          </a:xfrm>
          <a:prstGeom prst="rect">
            <a:avLst/>
          </a:prstGeom>
          <a:solidFill>
            <a:srgbClr val="1E1E1E"/>
          </a:solidFill>
          <a:ln/>
        </p:spPr>
      </p:sp>
      <p:sp>
        <p:nvSpPr>
          <p:cNvPr id="5" name="Text 3"/>
          <p:cNvSpPr/>
          <p:nvPr/>
        </p:nvSpPr>
        <p:spPr>
          <a:xfrm>
            <a:off x="594360" y="1188720"/>
            <a:ext cx="384048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1. Pak poll-app-starter.zip uit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2. npm install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3. Maak .env.local: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NEXT_PUBLIC_SUPABASE_URL=...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NEXT_PUBLIC_SUPABASE_ANON_KEY=...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4. npm install @supabase/ssr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@supabase/supabase-js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4754880" y="1097280"/>
            <a:ext cx="4114800" cy="3474720"/>
          </a:xfrm>
          <a:prstGeom prst="rect">
            <a:avLst/>
          </a:prstGeom>
          <a:solidFill>
            <a:srgbClr val="1E1E1E"/>
          </a:solidFill>
          <a:ln/>
        </p:spPr>
      </p:sp>
      <p:sp>
        <p:nvSpPr>
          <p:cNvPr id="7" name="Text 5"/>
          <p:cNvSpPr/>
          <p:nvPr/>
        </p:nvSpPr>
        <p:spPr>
          <a:xfrm>
            <a:off x="4892040" y="1188720"/>
            <a:ext cx="384048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5. Maak src/lib/supabase/client.ts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6. Maak src/lib/supabase/server.ts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7. Maak src/middleware.ts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8. Maak src/app/auth/callback/route.ts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9. Supabase Dashboard: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Auth → Providers → Email aan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E1E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HANDS-ON: LOGIN &amp; REGISTRATIE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 / 15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57200" y="1097280"/>
            <a:ext cx="4114800" cy="3474720"/>
          </a:xfrm>
          <a:prstGeom prst="rect">
            <a:avLst/>
          </a:prstGeom>
          <a:solidFill>
            <a:srgbClr val="1E1E1E"/>
          </a:solidFill>
          <a:ln/>
        </p:spPr>
      </p:sp>
      <p:sp>
        <p:nvSpPr>
          <p:cNvPr id="5" name="Text 3"/>
          <p:cNvSpPr/>
          <p:nvPr/>
        </p:nvSpPr>
        <p:spPr>
          <a:xfrm>
            <a:off x="594360" y="1188720"/>
            <a:ext cx="384048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1. Maak src/app/login/page.tsx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2. "use client" + imports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3. State: email, password,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message, loading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4. handleSignUp: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supabase.auth.signUp({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email, password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})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4754880" y="1097280"/>
            <a:ext cx="4114800" cy="3474720"/>
          </a:xfrm>
          <a:prstGeom prst="rect">
            <a:avLst/>
          </a:prstGeom>
          <a:solidFill>
            <a:srgbClr val="1E1E1E"/>
          </a:solidFill>
          <a:ln/>
        </p:spPr>
      </p:sp>
      <p:sp>
        <p:nvSpPr>
          <p:cNvPr id="7" name="Text 5"/>
          <p:cNvSpPr/>
          <p:nvPr/>
        </p:nvSpPr>
        <p:spPr>
          <a:xfrm>
            <a:off x="4892040" y="1188720"/>
            <a:ext cx="384048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5. handleSignIn: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supabase.auth.signInWith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Password({ email, password })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6. handleMagicLink: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supabase.auth.signInWithOtp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({ email })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7. Formulier: email + password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inputs, 3 buttons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8. Test: registreer → check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Supabase dashboard → login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E1E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HANDS-ON: SESSIE &amp; ROUTES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 / 15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57200" y="1097280"/>
            <a:ext cx="8412480" cy="3474720"/>
          </a:xfrm>
          <a:prstGeom prst="rect">
            <a:avLst/>
          </a:prstGeom>
          <a:solidFill>
            <a:srgbClr val="1E1E1E"/>
          </a:solidFill>
          <a:ln/>
        </p:spPr>
      </p:sp>
      <p:sp>
        <p:nvSpPr>
          <p:cNvPr id="5" name="Text 3"/>
          <p:cNvSpPr/>
          <p:nvPr/>
        </p:nvSpPr>
        <p:spPr>
          <a:xfrm>
            <a:off x="594360" y="1188720"/>
            <a:ext cx="813816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1. Update Navbar component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2. Haal user op: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const { data: { user } } =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await supabase.auth.getUser()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3. Toon email + logout button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als ingelogd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4. handleSignOut: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await supabase.auth.signOut()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router.push('/login')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5. Test: naar / zonder login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→ redirect naar /login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6. Test: na login → email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zichtbaar in navbar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E1E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6576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HANDS-ON: ROW LEVEL SECURITY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 / 15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57200" y="1097280"/>
            <a:ext cx="4114800" cy="3474720"/>
          </a:xfrm>
          <a:prstGeom prst="rect">
            <a:avLst/>
          </a:prstGeom>
          <a:solidFill>
            <a:srgbClr val="1E1E1E"/>
          </a:solidFill>
          <a:ln/>
        </p:spPr>
      </p:sp>
      <p:sp>
        <p:nvSpPr>
          <p:cNvPr id="5" name="Text 3"/>
          <p:cNvSpPr/>
          <p:nvPr/>
        </p:nvSpPr>
        <p:spPr>
          <a:xfrm>
            <a:off x="594360" y="1188720"/>
            <a:ext cx="384048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-- 1. Enable RLS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ALTER TABLE polls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ENABLE ROW LEVEL SECURITY;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ALTER TABLE options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ENABLE ROW LEVEL SECURITY;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-- 2. Polls lezen (iedereen)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CREATE POLICY "Polls lezen"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ON polls FOR SELECT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USING (true);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4754880" y="1097280"/>
            <a:ext cx="4114800" cy="3474720"/>
          </a:xfrm>
          <a:prstGeom prst="rect">
            <a:avLst/>
          </a:prstGeom>
          <a:solidFill>
            <a:srgbClr val="1E1E1E"/>
          </a:solidFill>
          <a:ln/>
        </p:spPr>
      </p:sp>
      <p:sp>
        <p:nvSpPr>
          <p:cNvPr id="7" name="Text 5"/>
          <p:cNvSpPr/>
          <p:nvPr/>
        </p:nvSpPr>
        <p:spPr>
          <a:xfrm>
            <a:off x="4892040" y="1188720"/>
            <a:ext cx="384048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-- 3. Polls maken (ingelogd)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CREATE POLICY "Polls maken"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ON polls FOR INSERT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TO authenticated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WITH CHECK (true);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-- 4. Options lezen (iedereen)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CREATE POLICY "Options lezen"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ON options FOR SELECT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USING (true);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-- 5. Stemmen (ingelogd)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CREATE POLICY "Stemmen"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ON options FOR UPDATE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TO authenticated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USING (true);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0" cy="5148072"/>
          </a:xfrm>
          <a:prstGeom prst="rect">
            <a:avLst/>
          </a:prstGeom>
          <a:solidFill>
            <a:srgbClr val="F5F0EB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0" y="0"/>
            <a:ext cx="4572000" cy="5148072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4" name="Shape 2"/>
          <p:cNvSpPr/>
          <p:nvPr/>
        </p:nvSpPr>
        <p:spPr>
          <a:xfrm>
            <a:off x="-1371600" y="-1645920"/>
            <a:ext cx="5029200" cy="502920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5" name="Shape 3"/>
          <p:cNvSpPr/>
          <p:nvPr/>
        </p:nvSpPr>
        <p:spPr>
          <a:xfrm>
            <a:off x="-914400" y="2011680"/>
            <a:ext cx="4114800" cy="4114800"/>
          </a:xfrm>
          <a:prstGeom prst="ellipse">
            <a:avLst/>
          </a:prstGeom>
          <a:solidFill>
            <a:srgbClr val="E8B4B8"/>
          </a:solidFill>
          <a:ln/>
        </p:spPr>
      </p:sp>
      <p:sp>
        <p:nvSpPr>
          <p:cNvPr id="6" name="Text 4"/>
          <p:cNvSpPr/>
          <p:nvPr/>
        </p:nvSpPr>
        <p:spPr>
          <a:xfrm>
            <a:off x="4937760" y="914400"/>
            <a:ext cx="3657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Huiswerk</a:t>
            </a:r>
            <a:endParaRPr lang="en-US" sz="3200" dirty="0"/>
          </a:p>
        </p:txBody>
      </p:sp>
      <p:sp>
        <p:nvSpPr>
          <p:cNvPr id="7" name="Shape 5"/>
          <p:cNvSpPr/>
          <p:nvPr/>
        </p:nvSpPr>
        <p:spPr>
          <a:xfrm>
            <a:off x="4937760" y="1554480"/>
            <a:ext cx="457200" cy="45720"/>
          </a:xfrm>
          <a:prstGeom prst="rect">
            <a:avLst/>
          </a:prstGeom>
          <a:solidFill>
            <a:srgbClr val="E8854A"/>
          </a:solidFill>
          <a:ln/>
        </p:spPr>
      </p:sp>
      <p:sp>
        <p:nvSpPr>
          <p:cNvPr id="8" name="Text 6"/>
          <p:cNvSpPr/>
          <p:nvPr/>
        </p:nvSpPr>
        <p:spPr>
          <a:xfrm>
            <a:off x="4937760" y="173736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Zie: Les10-Huiswerk.md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937760" y="2286000"/>
            <a:ext cx="36576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6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Google OAuth toevoegen</a:t>
            </a:r>
            <a:endParaRPr lang="en-US" sz="14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user_id kolom + RLS uitbreiden</a:t>
            </a:r>
            <a:endParaRPr lang="en-US" sz="14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Eindexamenopdracht brainstorm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937760" y="38404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Vragen? Stel ze nu of via Teams.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046720" y="182880"/>
            <a:ext cx="914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NOVI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8046720" y="411480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HOGESCHOOL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/ 15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2926080" cy="292608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PLANNING VANDAAG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/ 15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640080" y="1097280"/>
            <a:ext cx="3931920" cy="35661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40080" y="1097280"/>
            <a:ext cx="54864" cy="356616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18872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F5BD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AGENDA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22960" y="1554480"/>
            <a:ext cx="356616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6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09:00  Welkom + terugblik</a:t>
            </a:r>
            <a:endParaRPr lang="en-US" sz="11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09:10  Eindexamenopdracht</a:t>
            </a:r>
            <a:endParaRPr lang="en-US" sz="11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09:25  Theorie: Authenticatie</a:t>
            </a:r>
            <a:endParaRPr lang="en-US" sz="11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09:45  Auth in Next.js + RLS</a:t>
            </a:r>
            <a:endParaRPr lang="en-US" sz="11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100" b="1" dirty="0">
                <a:solidFill>
                  <a:srgbClr val="E885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10:00  PAUZE</a:t>
            </a:r>
            <a:endParaRPr lang="en-US" sz="11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10:15  Hands-on: Auth opzetten</a:t>
            </a:r>
            <a:endParaRPr lang="en-US" sz="11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10:30  Login &amp; Registratie bouwen</a:t>
            </a:r>
            <a:endParaRPr lang="en-US" sz="11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10:55  Sessie &amp; beschermde routes</a:t>
            </a:r>
            <a:endParaRPr lang="en-US" sz="11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11:10  Basis RLS</a:t>
            </a:r>
            <a:endParaRPr lang="en-US" sz="11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11:45  Afsluiting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846320" y="1097280"/>
            <a:ext cx="3931920" cy="35661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846320" y="1097280"/>
            <a:ext cx="54864" cy="3566160"/>
          </a:xfrm>
          <a:prstGeom prst="rect">
            <a:avLst/>
          </a:prstGeom>
          <a:solidFill>
            <a:srgbClr val="E8854A"/>
          </a:solidFill>
          <a:ln/>
        </p:spPr>
      </p:sp>
      <p:sp>
        <p:nvSpPr>
          <p:cNvPr id="11" name="Text 9"/>
          <p:cNvSpPr/>
          <p:nvPr/>
        </p:nvSpPr>
        <p:spPr>
          <a:xfrm>
            <a:off x="5029200" y="118872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85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LEERDOELEN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029200" y="1554480"/>
            <a:ext cx="356616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8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 Auth vs Autorisatie begrijpen</a:t>
            </a:r>
            <a:endParaRPr lang="en-US" sz="1100" dirty="0"/>
          </a:p>
          <a:p>
            <a:pPr indent="0" marL="0">
              <a:lnSpc>
                <a:spcPct val="18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 Supabase Auth 3 methodes kennen</a:t>
            </a:r>
            <a:endParaRPr lang="en-US" sz="1100" dirty="0"/>
          </a:p>
          <a:p>
            <a:pPr indent="0" marL="0">
              <a:lnSpc>
                <a:spcPct val="18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 @supabase/ssr configureren</a:t>
            </a:r>
            <a:endParaRPr lang="en-US" sz="1100" dirty="0"/>
          </a:p>
          <a:p>
            <a:pPr indent="0" marL="0">
              <a:lnSpc>
                <a:spcPct val="18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 Login/registratie pagina bouwen</a:t>
            </a:r>
            <a:endParaRPr lang="en-US" sz="1100" dirty="0"/>
          </a:p>
          <a:p>
            <a:pPr indent="0" marL="0">
              <a:lnSpc>
                <a:spcPct val="18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 RLS policies schrijven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2926080" cy="292608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3" name="Shape 1"/>
          <p:cNvSpPr/>
          <p:nvPr/>
        </p:nvSpPr>
        <p:spPr>
          <a:xfrm>
            <a:off x="-1097280" y="3474720"/>
            <a:ext cx="2286000" cy="2286000"/>
          </a:xfrm>
          <a:prstGeom prst="ellipse">
            <a:avLst/>
          </a:prstGeom>
          <a:solidFill>
            <a:srgbClr val="E8B4B8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36576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TERUGBLIK LES 8-9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/ 15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40080" y="914400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hebben al een werkende Poll App met Supabase.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1463040"/>
            <a:ext cx="393192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40080" y="1463040"/>
            <a:ext cx="54864" cy="292608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155448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F5BD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WAT WE HEBBEN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22960" y="1920240"/>
            <a:ext cx="356616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7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Supabase project aangemaakt</a:t>
            </a:r>
            <a:endParaRPr lang="en-US" sz="1200" dirty="0"/>
          </a:p>
          <a:p>
            <a:pPr indent="0" marL="0">
              <a:lnSpc>
                <a:spcPct val="17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Database: polls + options tabellen</a:t>
            </a:r>
            <a:endParaRPr lang="en-US" sz="1200" dirty="0"/>
          </a:p>
          <a:p>
            <a:pPr indent="0" marL="0">
              <a:lnSpc>
                <a:spcPct val="17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Next.js app gekoppeld</a:t>
            </a:r>
            <a:endParaRPr lang="en-US" sz="1200" dirty="0"/>
          </a:p>
          <a:p>
            <a:pPr indent="0" marL="0">
              <a:lnSpc>
                <a:spcPct val="17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CRUD werkend</a:t>
            </a:r>
            <a:endParaRPr lang="en-US" sz="1200" dirty="0"/>
          </a:p>
          <a:p>
            <a:pPr indent="0" marL="0">
              <a:lnSpc>
                <a:spcPct val="170000"/>
              </a:lnSpc>
              <a:buNone/>
            </a:pPr>
            <a:r>
              <a:rPr lang="en-US" sz="1200" b="1" dirty="0">
                <a:solidFill>
                  <a:srgbClr val="E885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→  Nu: Authenticatie toevoegen!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846320" y="1463040"/>
            <a:ext cx="393192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846320" y="1463040"/>
            <a:ext cx="54864" cy="2926080"/>
          </a:xfrm>
          <a:prstGeom prst="rect">
            <a:avLst/>
          </a:prstGeom>
          <a:solidFill>
            <a:srgbClr val="E8854A"/>
          </a:solidFill>
          <a:ln/>
        </p:spPr>
      </p:sp>
      <p:sp>
        <p:nvSpPr>
          <p:cNvPr id="13" name="Text 11"/>
          <p:cNvSpPr/>
          <p:nvPr/>
        </p:nvSpPr>
        <p:spPr>
          <a:xfrm>
            <a:off x="5029200" y="155448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85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DATABASE STRUCTUUR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029200" y="1965960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F5BD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polls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029200" y="2194560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id, question, created_at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029200" y="2423160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6666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↓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029200" y="2651760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F5BD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options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029200" y="2880360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2D2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id, text, votes, poll_id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2926080" cy="292608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EINDEXAMENOPDRACHT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/ 15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 gaat een eigen app bouwen met alles wat je hebt geleerd.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1463040"/>
            <a:ext cx="3931920" cy="23774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40080" y="1463040"/>
            <a:ext cx="54864" cy="237744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155448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F5BD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VRIJE KEUZE APP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2960" y="1920240"/>
            <a:ext cx="356616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Kies je eigen app-idee.</a:t>
            </a:r>
            <a:endParaRPr lang="en-US" sz="12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Denk aan: todo-app, blog, quiz,</a:t>
            </a:r>
            <a:endParaRPr lang="en-US" sz="12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recept-app, e-commerce, etc.</a:t>
            </a:r>
            <a:endParaRPr lang="en-US" sz="1200" dirty="0"/>
          </a:p>
          <a:p>
            <a:pPr indent="0" marL="0">
              <a:lnSpc>
                <a:spcPct val="140000"/>
              </a:lnSpc>
              <a:buNone/>
            </a:pPr>
            <a:endParaRPr lang="en-US" sz="12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 past alles toe wat je hebt</a:t>
            </a:r>
            <a:endParaRPr lang="en-US" sz="12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geleerd in les 1-14.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846320" y="1463040"/>
            <a:ext cx="3931920" cy="23774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846320" y="1463040"/>
            <a:ext cx="54864" cy="2377440"/>
          </a:xfrm>
          <a:prstGeom prst="rect">
            <a:avLst/>
          </a:prstGeom>
          <a:solidFill>
            <a:srgbClr val="E8854A"/>
          </a:solidFill>
          <a:ln/>
        </p:spPr>
      </p:sp>
      <p:sp>
        <p:nvSpPr>
          <p:cNvPr id="12" name="Text 10"/>
          <p:cNvSpPr/>
          <p:nvPr/>
        </p:nvSpPr>
        <p:spPr>
          <a:xfrm>
            <a:off x="5029200" y="155448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85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VEREISTEN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029200" y="1920240"/>
            <a:ext cx="35661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7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Next.js + TypeScript</a:t>
            </a:r>
            <a:endParaRPr lang="en-US" sz="1100" dirty="0"/>
          </a:p>
          <a:p>
            <a:pPr indent="0" marL="0">
              <a:lnSpc>
                <a:spcPct val="17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Supabase (database + auth)</a:t>
            </a:r>
            <a:endParaRPr lang="en-US" sz="1100" dirty="0"/>
          </a:p>
          <a:p>
            <a:pPr indent="0" marL="0">
              <a:lnSpc>
                <a:spcPct val="17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CRUD operaties</a:t>
            </a:r>
            <a:endParaRPr lang="en-US" sz="1100" dirty="0"/>
          </a:p>
          <a:p>
            <a:pPr indent="0" marL="0">
              <a:lnSpc>
                <a:spcPct val="17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RLS policies</a:t>
            </a:r>
            <a:endParaRPr lang="en-US" sz="1100" dirty="0"/>
          </a:p>
          <a:p>
            <a:pPr indent="0" marL="0">
              <a:lnSpc>
                <a:spcPct val="17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Deployment</a:t>
            </a:r>
            <a:endParaRPr lang="en-US" sz="1100" dirty="0"/>
          </a:p>
          <a:p>
            <a:pPr indent="0" marL="0">
              <a:lnSpc>
                <a:spcPct val="17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Clean code + Git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40080" y="4114800"/>
            <a:ext cx="8138160" cy="457200"/>
          </a:xfrm>
          <a:prstGeom prst="rect">
            <a:avLst/>
          </a:prstGeom>
          <a:solidFill>
            <a:srgbClr val="F5C542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" y="4114800"/>
            <a:ext cx="8138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 10-14: bouwen  |  Les 15-16: afronden  |  Les 17: presentatie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2926080" cy="292608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3" name="Shape 1"/>
          <p:cNvSpPr/>
          <p:nvPr/>
        </p:nvSpPr>
        <p:spPr>
          <a:xfrm>
            <a:off x="-1097280" y="3474720"/>
            <a:ext cx="2286000" cy="2286000"/>
          </a:xfrm>
          <a:prstGeom prst="ellipse">
            <a:avLst/>
          </a:prstGeom>
          <a:solidFill>
            <a:srgbClr val="E8B4B8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36576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WAT IS AUTHENTICATIE?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/ 15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640080" y="1097280"/>
            <a:ext cx="3931920" cy="27432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40080" y="1097280"/>
            <a:ext cx="54864" cy="274320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118872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F5BD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AUTHENTICATIE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22960" y="155448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"Wie ben je?"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22960" y="1920240"/>
            <a:ext cx="35661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7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Email + wachtwoord</a:t>
            </a:r>
            <a:endParaRPr lang="en-US" sz="1200" dirty="0"/>
          </a:p>
          <a:p>
            <a:pPr indent="0" marL="0">
              <a:lnSpc>
                <a:spcPct val="17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Biometrics (vingerafdruk)</a:t>
            </a:r>
            <a:endParaRPr lang="en-US" sz="1200" dirty="0"/>
          </a:p>
          <a:p>
            <a:pPr indent="0" marL="0">
              <a:lnSpc>
                <a:spcPct val="17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Magic link</a:t>
            </a:r>
            <a:endParaRPr lang="en-US" sz="1200" dirty="0"/>
          </a:p>
          <a:p>
            <a:pPr indent="0" marL="0">
              <a:lnSpc>
                <a:spcPct val="17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Google account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846320" y="1097280"/>
            <a:ext cx="3931920" cy="27432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846320" y="1097280"/>
            <a:ext cx="54864" cy="2743200"/>
          </a:xfrm>
          <a:prstGeom prst="rect">
            <a:avLst/>
          </a:prstGeom>
          <a:solidFill>
            <a:srgbClr val="E8854A"/>
          </a:solidFill>
          <a:ln/>
        </p:spPr>
      </p:sp>
      <p:sp>
        <p:nvSpPr>
          <p:cNvPr id="13" name="Text 11"/>
          <p:cNvSpPr/>
          <p:nvPr/>
        </p:nvSpPr>
        <p:spPr>
          <a:xfrm>
            <a:off x="5029200" y="118872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85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AUTORISATIE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029200" y="1554480"/>
            <a:ext cx="3566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"Wat mag je?"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029200" y="1920240"/>
            <a:ext cx="35661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7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Alleen eigen data zien</a:t>
            </a:r>
            <a:endParaRPr lang="en-US" sz="1200" dirty="0"/>
          </a:p>
          <a:p>
            <a:pPr indent="0" marL="0">
              <a:lnSpc>
                <a:spcPct val="17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Admin vs gebruiker</a:t>
            </a:r>
            <a:endParaRPr lang="en-US" sz="1200" dirty="0"/>
          </a:p>
          <a:p>
            <a:pPr indent="0" marL="0">
              <a:lnSpc>
                <a:spcPct val="17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RLS policies</a:t>
            </a:r>
            <a:endParaRPr lang="en-US" sz="1200" dirty="0"/>
          </a:p>
          <a:p>
            <a:pPr indent="0" marL="0">
              <a:lnSpc>
                <a:spcPct val="17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Rollen en permissions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40080" y="4114800"/>
            <a:ext cx="8138160" cy="45720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4114800"/>
            <a:ext cx="8138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Vandaag: eerst authenticatie opzetten, daarna autorisatie met RLS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2926080" cy="292608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SUPABASE AUTH — 3 METHODES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/ 15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640080" y="914400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Supabase biedt meerdere auth providers. Wij gebruiken deze drie: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1463040"/>
            <a:ext cx="2651760" cy="2560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463040"/>
            <a:ext cx="54864" cy="256032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155448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F5BD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EMAIL / PASSWORD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40080" y="1965960"/>
            <a:ext cx="22860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"Klassiek" — user maakt account</a:t>
            </a: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Wachtwoord gehasht opgeslagen</a:t>
            </a: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Bevestigingsmail (optioneel)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291840" y="1463040"/>
            <a:ext cx="2651760" cy="2560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91840" y="1463040"/>
            <a:ext cx="54864" cy="2560320"/>
          </a:xfrm>
          <a:prstGeom prst="rect">
            <a:avLst/>
          </a:prstGeom>
          <a:solidFill>
            <a:srgbClr val="E8854A"/>
          </a:solidFill>
          <a:ln/>
        </p:spPr>
      </p:sp>
      <p:sp>
        <p:nvSpPr>
          <p:cNvPr id="12" name="Text 10"/>
          <p:cNvSpPr/>
          <p:nvPr/>
        </p:nvSpPr>
        <p:spPr>
          <a:xfrm>
            <a:off x="3474720" y="155448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85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MAGIC LINK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474720" y="1965960"/>
            <a:ext cx="22860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"Passwordless" — geen wachtwoord</a:t>
            </a: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Email met login link</a:t>
            </a: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 verloopt na 1 uur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126480" y="1463040"/>
            <a:ext cx="2651760" cy="2560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126480" y="1463040"/>
            <a:ext cx="54864" cy="2560320"/>
          </a:xfrm>
          <a:prstGeom prst="rect">
            <a:avLst/>
          </a:prstGeom>
          <a:solidFill>
            <a:srgbClr val="E8B4B8"/>
          </a:solidFill>
          <a:ln/>
        </p:spPr>
      </p:sp>
      <p:sp>
        <p:nvSpPr>
          <p:cNvPr id="16" name="Text 14"/>
          <p:cNvSpPr/>
          <p:nvPr/>
        </p:nvSpPr>
        <p:spPr>
          <a:xfrm>
            <a:off x="6309360" y="155448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B4B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GOOGLE OAUTH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309360" y="1965960"/>
            <a:ext cx="22860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"Third-party" — via Google</a:t>
            </a: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Gebruiker logt in met Google</a:t>
            </a: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Makkelijkst voor gebruikers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40080" y="420624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 laat elke methode LIVE zien in het Supabase Dashboard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2926080" cy="292608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HOE WERKT EEN SESSIE?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/ 15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731520" y="1097280"/>
            <a:ext cx="365760" cy="36576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10972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896112" y="1463040"/>
            <a:ext cx="36576" cy="18288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8" name="Text 6"/>
          <p:cNvSpPr/>
          <p:nvPr/>
        </p:nvSpPr>
        <p:spPr>
          <a:xfrm>
            <a:off x="1280160" y="109728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F5BD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LOGIN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2834640" y="109728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User stuurt email + wachtwoord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731520" y="1645920"/>
            <a:ext cx="365760" cy="36576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11" name="Text 9"/>
          <p:cNvSpPr/>
          <p:nvPr/>
        </p:nvSpPr>
        <p:spPr>
          <a:xfrm>
            <a:off x="731520" y="164592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896112" y="2011680"/>
            <a:ext cx="36576" cy="18288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13" name="Text 11"/>
          <p:cNvSpPr/>
          <p:nvPr/>
        </p:nvSpPr>
        <p:spPr>
          <a:xfrm>
            <a:off x="1280160" y="164592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F5BD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VERIFICATIE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2834640" y="164592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Supabase checkt credentials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731520" y="2194560"/>
            <a:ext cx="365760" cy="36576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16" name="Text 14"/>
          <p:cNvSpPr/>
          <p:nvPr/>
        </p:nvSpPr>
        <p:spPr>
          <a:xfrm>
            <a:off x="731520" y="219456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896112" y="2560320"/>
            <a:ext cx="36576" cy="18288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18" name="Text 16"/>
          <p:cNvSpPr/>
          <p:nvPr/>
        </p:nvSpPr>
        <p:spPr>
          <a:xfrm>
            <a:off x="1280160" y="219456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F5BD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JWT TOKEN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2834640" y="219456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Supabase maakt een token aan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731520" y="2743200"/>
            <a:ext cx="365760" cy="36576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21" name="Text 19"/>
          <p:cNvSpPr/>
          <p:nvPr/>
        </p:nvSpPr>
        <p:spPr>
          <a:xfrm>
            <a:off x="731520" y="274320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896112" y="3108960"/>
            <a:ext cx="36576" cy="18288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23" name="Text 21"/>
          <p:cNvSpPr/>
          <p:nvPr/>
        </p:nvSpPr>
        <p:spPr>
          <a:xfrm>
            <a:off x="1280160" y="274320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F5BD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COOKIE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2834640" y="274320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Token opgeslagen in browser cookie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731520" y="3291840"/>
            <a:ext cx="365760" cy="36576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26" name="Text 24"/>
          <p:cNvSpPr/>
          <p:nvPr/>
        </p:nvSpPr>
        <p:spPr>
          <a:xfrm>
            <a:off x="731520" y="32918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896112" y="3657600"/>
            <a:ext cx="36576" cy="18288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28" name="Text 26"/>
          <p:cNvSpPr/>
          <p:nvPr/>
        </p:nvSpPr>
        <p:spPr>
          <a:xfrm>
            <a:off x="1280160" y="329184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F5BD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ELKE REQUEST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2834640" y="329184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Cookie automatisch meegestuurd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31" name="Text 29"/>
          <p:cNvSpPr/>
          <p:nvPr/>
        </p:nvSpPr>
        <p:spPr>
          <a:xfrm>
            <a:off x="731520" y="384048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1280160" y="384048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F5BD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MIDDLEWARE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2834640" y="384048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Refresht de sessie token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5669280" y="1097280"/>
            <a:ext cx="3108960" cy="2560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5669280" y="1097280"/>
            <a:ext cx="54864" cy="2560320"/>
          </a:xfrm>
          <a:prstGeom prst="rect">
            <a:avLst/>
          </a:prstGeom>
          <a:solidFill>
            <a:srgbClr val="F5C542"/>
          </a:solidFill>
          <a:ln/>
        </p:spPr>
      </p:sp>
      <p:sp>
        <p:nvSpPr>
          <p:cNvPr id="36" name="Text 34"/>
          <p:cNvSpPr/>
          <p:nvPr/>
        </p:nvSpPr>
        <p:spPr>
          <a:xfrm>
            <a:off x="5852160" y="118872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5C5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WAT IS EEN JWT?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5852160" y="1645920"/>
            <a:ext cx="27432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8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Header (algoritme)</a:t>
            </a:r>
            <a:endParaRPr lang="en-US" sz="1200" dirty="0"/>
          </a:p>
          <a:p>
            <a:pPr indent="0" marL="0">
              <a:lnSpc>
                <a:spcPct val="18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Payload (user_id, email, exp)</a:t>
            </a:r>
            <a:endParaRPr lang="en-US" sz="1200" dirty="0"/>
          </a:p>
          <a:p>
            <a:pPr indent="0" marL="0">
              <a:lnSpc>
                <a:spcPct val="18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Signature (bewijs van Supabase)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2926080" cy="292608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3" name="Shape 1"/>
          <p:cNvSpPr/>
          <p:nvPr/>
        </p:nvSpPr>
        <p:spPr>
          <a:xfrm>
            <a:off x="-1097280" y="3474720"/>
            <a:ext cx="2286000" cy="2286000"/>
          </a:xfrm>
          <a:prstGeom prst="ellipse">
            <a:avLst/>
          </a:prstGeom>
          <a:solidFill>
            <a:srgbClr val="E8B4B8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36576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AUTH IN NEXT.JS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/ 15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40080" y="914400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@supabase/ssr — de brug tussen Supabase en Next.js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1463040"/>
            <a:ext cx="40233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457200" y="1463040"/>
            <a:ext cx="54864" cy="155448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15544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F5BD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BROWSER CLIENT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40080" y="182880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1E1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createBrowserClient()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40080" y="2103120"/>
            <a:ext cx="3657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Voor client components ("use client")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src/lib/supabase/client.ts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754880" y="1463040"/>
            <a:ext cx="40233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754880" y="1463040"/>
            <a:ext cx="54864" cy="1554480"/>
          </a:xfrm>
          <a:prstGeom prst="rect">
            <a:avLst/>
          </a:prstGeom>
          <a:solidFill>
            <a:srgbClr val="E8854A"/>
          </a:solidFill>
          <a:ln/>
        </p:spPr>
      </p:sp>
      <p:sp>
        <p:nvSpPr>
          <p:cNvPr id="14" name="Text 12"/>
          <p:cNvSpPr/>
          <p:nvPr/>
        </p:nvSpPr>
        <p:spPr>
          <a:xfrm>
            <a:off x="4937760" y="15544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85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SERVER CLIENT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937760" y="182880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1E1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createServerClient()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937760" y="2103120"/>
            <a:ext cx="3657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Voor server components + API routes</a:t>
            </a:r>
            <a:endParaRPr lang="en-US" sz="10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src/lib/supabase/server.ts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7200" y="3200400"/>
            <a:ext cx="40233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57200" y="3200400"/>
            <a:ext cx="54864" cy="1554480"/>
          </a:xfrm>
          <a:prstGeom prst="rect">
            <a:avLst/>
          </a:prstGeom>
          <a:solidFill>
            <a:srgbClr val="E8B4B8"/>
          </a:solidFill>
          <a:ln/>
        </p:spPr>
      </p:sp>
      <p:sp>
        <p:nvSpPr>
          <p:cNvPr id="19" name="Text 17"/>
          <p:cNvSpPr/>
          <p:nvPr/>
        </p:nvSpPr>
        <p:spPr>
          <a:xfrm>
            <a:off x="640080" y="329184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8B4B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MIDDLEWARE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40080" y="3566160"/>
            <a:ext cx="3657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Draait voor elke request</a:t>
            </a:r>
            <a:endParaRPr lang="en-US" sz="10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Refresht de sessie</a:t>
            </a:r>
            <a:endParaRPr lang="en-US" sz="10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Redirect naar /login</a:t>
            </a:r>
            <a:endParaRPr lang="en-US" sz="10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src/middleware.ts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754880" y="3200400"/>
            <a:ext cx="402336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754880" y="3200400"/>
            <a:ext cx="54864" cy="1554480"/>
          </a:xfrm>
          <a:prstGeom prst="rect">
            <a:avLst/>
          </a:prstGeom>
          <a:solidFill>
            <a:srgbClr val="F5C542"/>
          </a:solidFill>
          <a:ln/>
        </p:spPr>
      </p:sp>
      <p:sp>
        <p:nvSpPr>
          <p:cNvPr id="23" name="Text 21"/>
          <p:cNvSpPr/>
          <p:nvPr/>
        </p:nvSpPr>
        <p:spPr>
          <a:xfrm>
            <a:off x="4937760" y="329184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5C542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AUTH CALLBACK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937760" y="3566160"/>
            <a:ext cx="3657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Vangt magic link / OAuth op</a:t>
            </a:r>
            <a:endParaRPr lang="en-US" sz="10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Wisselt code voor sessie</a:t>
            </a:r>
            <a:endParaRPr lang="en-US" sz="10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0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src/app/auth/callback/route.ts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0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2926080" cy="2926080"/>
          </a:xfrm>
          <a:prstGeom prst="ellipse">
            <a:avLst/>
          </a:prstGeom>
          <a:solidFill>
            <a:srgbClr val="4F5BD5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36576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ROW LEVEL SECURITY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229600" y="480060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 / 15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640080" y="1097280"/>
            <a:ext cx="3931920" cy="2011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40080" y="1097280"/>
            <a:ext cx="54864" cy="2011680"/>
          </a:xfrm>
          <a:prstGeom prst="rect">
            <a:avLst/>
          </a:prstGeom>
          <a:solidFill>
            <a:srgbClr val="CC3333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18872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C3333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ZONDER RLS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22960" y="1600200"/>
            <a:ext cx="35661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7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Iedereen kan ALLES lezen</a:t>
            </a:r>
            <a:endParaRPr lang="en-US" sz="1200" dirty="0"/>
          </a:p>
          <a:p>
            <a:pPr indent="0" marL="0">
              <a:lnSpc>
                <a:spcPct val="17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Iedereen kan ALLES schrijven</a:t>
            </a:r>
            <a:endParaRPr lang="en-US" sz="1200" dirty="0"/>
          </a:p>
          <a:p>
            <a:pPr indent="0" marL="0">
              <a:lnSpc>
                <a:spcPct val="17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Iedereen kan ALLES verwijderen</a:t>
            </a:r>
            <a:endParaRPr lang="en-US" sz="1200" dirty="0"/>
          </a:p>
          <a:p>
            <a:pPr indent="0" marL="0">
              <a:lnSpc>
                <a:spcPct val="170000"/>
              </a:lnSpc>
              <a:buNone/>
            </a:pPr>
            <a:r>
              <a:rPr lang="en-US" sz="1400" b="1" dirty="0">
                <a:solidFill>
                  <a:srgbClr val="CC3333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ONVEILIG!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846320" y="1097280"/>
            <a:ext cx="3931920" cy="2011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846320" y="1097280"/>
            <a:ext cx="54864" cy="2011680"/>
          </a:xfrm>
          <a:prstGeom prst="rect">
            <a:avLst/>
          </a:prstGeom>
          <a:solidFill>
            <a:srgbClr val="4F5BD5"/>
          </a:solidFill>
          <a:ln/>
        </p:spPr>
      </p:sp>
      <p:sp>
        <p:nvSpPr>
          <p:cNvPr id="11" name="Text 9"/>
          <p:cNvSpPr/>
          <p:nvPr/>
        </p:nvSpPr>
        <p:spPr>
          <a:xfrm>
            <a:off x="5029200" y="118872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F5BD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MET RLS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029200" y="1600200"/>
            <a:ext cx="35661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7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Database checkt ELKE query</a:t>
            </a:r>
            <a:endParaRPr lang="en-US" sz="1200" dirty="0"/>
          </a:p>
          <a:p>
            <a:pPr indent="0" marL="0">
              <a:lnSpc>
                <a:spcPct val="17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Policies bepalen toegang</a:t>
            </a:r>
            <a:endParaRPr lang="en-US" sz="1200" dirty="0"/>
          </a:p>
          <a:p>
            <a:pPr indent="0" marL="0">
              <a:lnSpc>
                <a:spcPct val="170000"/>
              </a:lnSpc>
              <a:buNone/>
            </a:pPr>
            <a:r>
              <a:rPr lang="en-US" sz="1200" dirty="0">
                <a:solidFill>
                  <a:srgbClr val="2D2D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 auth.uid() = de ingelogde user</a:t>
            </a:r>
            <a:endParaRPr lang="en-US" sz="1200" dirty="0"/>
          </a:p>
          <a:p>
            <a:pPr indent="0" marL="0">
              <a:lnSpc>
                <a:spcPct val="170000"/>
              </a:lnSpc>
              <a:buNone/>
            </a:pPr>
            <a:r>
              <a:rPr lang="en-US" sz="1400" b="1" dirty="0">
                <a:solidFill>
                  <a:srgbClr val="4F5BD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VEILIG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40080" y="3291840"/>
            <a:ext cx="8138160" cy="1097280"/>
          </a:xfrm>
          <a:prstGeom prst="rect">
            <a:avLst/>
          </a:prstGeom>
          <a:solidFill>
            <a:srgbClr val="1E1E1E"/>
          </a:solidFill>
          <a:ln/>
        </p:spPr>
      </p:sp>
      <p:sp>
        <p:nvSpPr>
          <p:cNvPr id="14" name="Text 12"/>
          <p:cNvSpPr/>
          <p:nvPr/>
        </p:nvSpPr>
        <p:spPr>
          <a:xfrm>
            <a:off x="777240" y="3383280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CREATE POLICY "Polls lezen"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ON polls FOR SELECT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000" dirty="0">
                <a:solidFill>
                  <a:srgbClr val="4EC9B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USING (true);  -- iedereen mag lezen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10 — Supabase Auth &amp; RLS</dc:title>
  <dc:subject>PptxGenJS Presentation</dc:subject>
  <dc:creator>Tim — NOVI Hogeschool Utrecht</dc:creator>
  <cp:lastModifiedBy>Tim — NOVI Hogeschool Utrecht</cp:lastModifiedBy>
  <cp:revision>1</cp:revision>
  <dcterms:created xsi:type="dcterms:W3CDTF">2026-04-22T12:44:51Z</dcterms:created>
  <dcterms:modified xsi:type="dcterms:W3CDTF">2026-04-22T12:44:51Z</dcterms:modified>
</cp:coreProperties>
</file>