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0"/>
            <a:ext cx="64008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200" b="1">
                <a:solidFill>
                  <a:srgbClr val="4361EE"/>
                </a:solidFill>
                <a:latin typeface="Calibri"/>
              </a:rPr>
              <a:t>Les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200400"/>
            <a:ext cx="82296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200" b="1">
                <a:solidFill>
                  <a:srgbClr val="000000"/>
                </a:solidFill>
                <a:latin typeface="Calibri"/>
              </a:rPr>
              <a:t>MCP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38912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0">
                <a:solidFill>
                  <a:srgbClr val="555555"/>
                </a:solidFill>
                <a:latin typeface="Calibri"/>
              </a:rPr>
              <a:t>Model Context Protocol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489204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0">
                <a:solidFill>
                  <a:srgbClr val="555555"/>
                </a:solidFill>
                <a:latin typeface="Calibri"/>
              </a:rPr>
              <a:t>Superkrachten voor je AI via standard-tools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Live koppelen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Vier stappen</a:t>
            </a:r>
          </a:p>
        </p:txBody>
      </p:sp>
      <p:sp>
        <p:nvSpPr>
          <p:cNvPr id="4" name="Oval 3"/>
          <p:cNvSpPr/>
          <p:nvPr/>
        </p:nvSpPr>
        <p:spPr>
          <a:xfrm>
            <a:off x="548640" y="2103120"/>
            <a:ext cx="365760" cy="36576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2167128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1560" y="2176272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mkdir -p ~/.cursor &amp;&amp; nano ~/.cursor/mcp.json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606039"/>
            <a:ext cx="365760" cy="36576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2670047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2679191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Plak de complete JSON + vul je tokens in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108960"/>
            <a:ext cx="365760" cy="36576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3172968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1560" y="3182112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Cmd+Q Cursor → opnieuw openen (geen reload!)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3611880"/>
            <a:ext cx="365760" cy="36576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3675888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51560" y="3685032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Open chat → MCP-indicator: 4 servers groen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434840"/>
            <a:ext cx="8046720" cy="146304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5720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Voor Vercel: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498348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Klik "Needs login" naast vercel-indicator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7240" y="531266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OAuth-flow in browser → autoriseer Cursor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7240" y="564184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Indicator wordt groen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Polderfest MCP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Onze eigen server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246888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22494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polderfest-mcp/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├── app/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│   ├── api/mcp/route.ts   ← MCP server zelf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│   ├── lib/supabase.ts    ← Supabase client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│   ├── page.tsx           ← landingspagina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│   └── layout.tsx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├── package.json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├── .env.example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└── README.md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4805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Vier tools: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493776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onsolas"/>
              </a:rPr>
              <a:t>searchBands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68880" y="4937760"/>
            <a:ext cx="19202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zoek op query/genre/dag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63440" y="493776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onsolas"/>
              </a:rPr>
              <a:t>getStageSchedule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0" y="4937760"/>
            <a:ext cx="19202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schema voor 1 dag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544068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onsolas"/>
              </a:rPr>
              <a:t>festivalStats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68880" y="5440680"/>
            <a:ext cx="19202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totalen + verdeling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63440" y="544068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onsolas"/>
              </a:rPr>
              <a:t>getWeather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83680" y="5440680"/>
            <a:ext cx="19202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Open-Meteo forecast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Code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Eén tool — anatomie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41148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38953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00">
                <a:solidFill>
                  <a:srgbClr val="FFFFFF"/>
                </a:solidFill>
                <a:latin typeface="Consolas"/>
              </a:rPr>
              <a:t>server.tool(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"searchBands",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"Zoek bands op query, genre, of dag.",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{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  query: z.string().optional(),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  genre: z.string().optional(),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  day: z.enum(["vrijdag","zaterdag","zondag"]).optional(),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},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async ({ query, genre, day }) =&gt; {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  let q = supabase.from("bands").select("*").limit(50);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  if (query) q = q.ilike("name", `%${query}%`);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  if (day) q = q.eq("day", capitalizeDay(day));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  const { data } = await q;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  return { content: [{ type: "text", text: JSON.stringify(data) }] };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},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);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0350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0">
                <a:solidFill>
                  <a:srgbClr val="555555"/>
                </a:solidFill>
                <a:latin typeface="Calibri"/>
              </a:rPr>
              <a:t>Bekend: Zod. Nieuw: server.tool() + content-array.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Lokaal draaien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Drie commando's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22860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20665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unzip polderfest-mcp-finished.zip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cd polderfest-mcp-finished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npm install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cp .env.example .env.local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# vul SUPABASE_URL + SERVICE_ROLE_KEY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npm run dev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4297680"/>
            <a:ext cx="8046720" cy="1828800"/>
          </a:xfrm>
          <a:prstGeom prst="roundRect">
            <a:avLst/>
          </a:prstGeom>
          <a:solidFill>
            <a:srgbClr val="DCF1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44348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16A34A"/>
                </a:solidFill>
                <a:latin typeface="Calibri"/>
              </a:rPr>
              <a:t>Resultaat: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489204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Landingspagina: localhost:3000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522122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MCP endpoint: localhost:3000/api/mcp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555040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Polderfest zit al in mcp.json → herstart Cursor → 4 groene indicators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Drie chats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Demo overview — alles samen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109728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965960"/>
            <a:ext cx="1828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>
                <a:solidFill>
                  <a:srgbClr val="4361EE"/>
                </a:solidFill>
                <a:latin typeface="Calibri"/>
              </a:rPr>
              <a:t>Chat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51760" y="201168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onsolas"/>
              </a:rPr>
              <a:t>GitHub MCP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514600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Repo aanmaken + remote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3108960"/>
            <a:ext cx="8046720" cy="1097280"/>
          </a:xfrm>
          <a:prstGeom prst="roundRect">
            <a:avLst/>
          </a:prstGeom>
          <a:solidFill>
            <a:srgbClr val="DCF1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3246120"/>
            <a:ext cx="1828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>
                <a:solidFill>
                  <a:srgbClr val="16A34A"/>
                </a:solidFill>
                <a:latin typeface="Calibri"/>
              </a:rPr>
              <a:t>Chat 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51760" y="329184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onsolas"/>
              </a:rPr>
              <a:t>Polderfest + Supabase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794760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Nieuwe feature bouwen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4389120"/>
            <a:ext cx="8046720" cy="109728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77240" y="4526280"/>
            <a:ext cx="1828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>
                <a:solidFill>
                  <a:srgbClr val="EF476F"/>
                </a:solidFill>
                <a:latin typeface="Calibri"/>
              </a:rPr>
              <a:t>Chat 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51760" y="457200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onsolas"/>
              </a:rPr>
              <a:t>Vercel MCP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7240" y="5074920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Project + deploy + env vars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58978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555555"/>
                </a:solidFill>
                <a:latin typeface="Calibri"/>
              </a:rPr>
              <a:t>Geen `git`, `gh` of `vercel` zelf typen. Cursor + MCPs doen het.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Chat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GitHub MCP: repo + remote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Nieuwe Cursor chat — prompt: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240280"/>
            <a:ext cx="8046720" cy="14630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350008"/>
            <a:ext cx="7772400" cy="12435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>
                <a:solidFill>
                  <a:srgbClr val="FFFFFF"/>
                </a:solidFill>
                <a:latin typeface="Consolas"/>
              </a:rPr>
              <a:t>Maak een nieuwe public GitHub repo "polderfest-mcp" aan</a:t>
            </a:r>
          </a:p>
          <a:p>
            <a:r>
              <a:rPr sz="1200">
                <a:solidFill>
                  <a:srgbClr val="FFFFFF"/>
                </a:solidFill>
                <a:latin typeface="Consolas"/>
              </a:rPr>
              <a:t>via GitHub MCP. Voeg toe als remote `origin` aan deze folder.</a:t>
            </a:r>
          </a:p>
          <a:p>
            <a:r>
              <a:rPr sz="1200">
                <a:solidFill>
                  <a:srgbClr val="FFFFFF"/>
                </a:solidFill>
                <a:latin typeface="Consolas"/>
              </a:rPr>
              <a:t>Push de main branch.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8862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Wat er gebeurt: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429768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GitHub MCP → create_repository (URL terug)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62686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Cursor draait `git remote add origin &lt;url&gt;`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95604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Cursor draait `git push -u origin main`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5285232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Open github.com → repo staat er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5852160"/>
            <a:ext cx="8046720" cy="3657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589788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alibri"/>
              </a:rPr>
              <a:t>Geen browser. Geen `gh repo create` zelf.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Chat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Polderfest features — Cursor + Supabase MCP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22860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20665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Ik wil een review-systeem voor de Polderfest MCP.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Stap 1: vraag Supabase MCP om tabel band_reviews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(id, band_id FK, score 1-10, comment, created_at)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Stap 2: voeg twee tools toe aan @file:app/api/mcp/route.ts: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 addReview(bandName, score, comment)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 getReviews(bandName)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2976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Test in dezelfde chat: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70916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"Geef Maud and The Cathedrals een review: 9, episch concert"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503834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"Toon alle reviews voor Maud and The Cathedrals"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5577840"/>
            <a:ext cx="8046720" cy="502920"/>
          </a:xfrm>
          <a:prstGeom prst="roundRect">
            <a:avLst/>
          </a:prstGeom>
          <a:solidFill>
            <a:srgbClr val="DCF1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31520" y="56692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16A34A"/>
                </a:solidFill>
                <a:latin typeface="Calibri"/>
              </a:rPr>
              <a:t>Drie MCPs samen: Supabase + Cursor + Polderfest.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Chat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Vercel MCP: project + deploy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21945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19751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Maak via Vercel MCP een nieuw Vercel-project voor mijn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GitHub repo `polderfest-mcp`.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Voeg env vars (production):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 SUPABASE_URL = &lt;plak&gt;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- SUPABASE_SERVICE_ROLE_KEY = &lt;plak&gt;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Daarna: deploy + geef me de URL.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Resultaat: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61772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Productie-URL: polderfest-mcp-&lt;scope&gt;.vercel.app/api/mcp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494690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Update polderfest in mcp.json → productie-URL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527608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Herstart Cursor → werkt zonder lokale dev-server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Lesopdracht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Doe de hele flow zelf — ±1 uur</a:t>
            </a:r>
          </a:p>
        </p:txBody>
      </p:sp>
      <p:sp>
        <p:nvSpPr>
          <p:cNvPr id="4" name="Oval 3"/>
          <p:cNvSpPr/>
          <p:nvPr/>
        </p:nvSpPr>
        <p:spPr>
          <a:xfrm>
            <a:off x="548640" y="1828800"/>
            <a:ext cx="365760" cy="36576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1892808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1560" y="1901952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Pak finished zip uit, install, env vars, npm run dev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331720"/>
            <a:ext cx="365760" cy="36576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2395728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2404872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Voeg 4 MCPs toe aan ~/.cursor/mcp.json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2834640"/>
            <a:ext cx="365760" cy="36576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898648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1560" y="2907792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Cursor herstart → 4 indicators groen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3337560"/>
            <a:ext cx="365760" cy="36576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3401568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51560" y="3410712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Chat 1: GitHub MCP → repo + remote</a:t>
            </a:r>
          </a:p>
        </p:txBody>
      </p:sp>
      <p:sp>
        <p:nvSpPr>
          <p:cNvPr id="16" name="Oval 15"/>
          <p:cNvSpPr/>
          <p:nvPr/>
        </p:nvSpPr>
        <p:spPr>
          <a:xfrm>
            <a:off x="548640" y="3840480"/>
            <a:ext cx="365760" cy="36576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94360" y="3904488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51560" y="3913632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Chat 2: test Polderfest met een paar vragen</a:t>
            </a:r>
          </a:p>
        </p:txBody>
      </p:sp>
      <p:sp>
        <p:nvSpPr>
          <p:cNvPr id="19" name="Oval 18"/>
          <p:cNvSpPr/>
          <p:nvPr/>
        </p:nvSpPr>
        <p:spPr>
          <a:xfrm>
            <a:off x="548640" y="4343400"/>
            <a:ext cx="365760" cy="36576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94360" y="4407408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51560" y="4416552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Chat 3: Vercel MCP → project + deploy</a:t>
            </a:r>
          </a:p>
        </p:txBody>
      </p:sp>
      <p:sp>
        <p:nvSpPr>
          <p:cNvPr id="22" name="Oval 21"/>
          <p:cNvSpPr/>
          <p:nvPr/>
        </p:nvSpPr>
        <p:spPr>
          <a:xfrm>
            <a:off x="548640" y="4846320"/>
            <a:ext cx="365760" cy="36576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94360" y="4910328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51560" y="4919472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Update mcp.json met productie-URL → herstart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640" y="5760720"/>
            <a:ext cx="8046720" cy="4572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31520" y="58521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Geen deliverables. Gewoon doen tot het werkt.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Extra werk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Voeg een eigen feature toe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Voor wie sneller is. Niet verplicht.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1945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Doe Chat 2 nog een keer voor je eigen idee: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697480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1.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69748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Bedenk feature die nieuwe data nodig heeft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063240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2.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306324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Supabase MCP → tabel + seed-data via Cursor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429000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3.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" y="342900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Cursor → genereer nieuwe MCP tool(s)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794760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4.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379476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Push → Vercel deploy't automatisch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4160520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5.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416052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Test in Cursor chat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47091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Ideeën: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51206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addReview + getReviews (zoals demo)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" y="541324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addToWishlist + getMyWishlist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" y="5705855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rateStage + getStageRatings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5998464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addNote + getNotes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Vandaag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Drie blokken + climax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Wat we vandaag doen:</a:t>
            </a:r>
          </a:p>
        </p:txBody>
      </p:sp>
      <p:sp>
        <p:nvSpPr>
          <p:cNvPr id="5" name="Oval 4"/>
          <p:cNvSpPr/>
          <p:nvPr/>
        </p:nvSpPr>
        <p:spPr>
          <a:xfrm>
            <a:off x="777240" y="2240280"/>
            <a:ext cx="320040" cy="3200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228600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2258568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Theorie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2304288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wat is MCP, waarom (kort)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2697480"/>
            <a:ext cx="320040" cy="3200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60" y="274320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80160" y="2715768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Vier MCPs koppelen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14800" y="2761488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GitHub, Supabase, Vercel, Polderfest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3154680"/>
            <a:ext cx="320040" cy="32004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320040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80160" y="3172968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Drie chats workflow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14800" y="3218688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alles samen aan het werk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3931920"/>
            <a:ext cx="8046720" cy="2194560"/>
          </a:xfrm>
          <a:prstGeom prst="roundRect">
            <a:avLst/>
          </a:prstGeom>
          <a:solidFill>
            <a:srgbClr val="DCF1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40690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16A34A"/>
                </a:solidFill>
                <a:latin typeface="Calibri"/>
              </a:rPr>
              <a:t>Climax — drie chats: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7240" y="452628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Chat 1: GitHub MCP → repo aanmaken + remote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7240" y="485546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Chat 2: Polderfest features bouwen via Cursor + Supabase MCP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518464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Chat 3: Vercel MCP → project + deploy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Volgende 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Les 16 — RAG + Embeddings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Wat we gaan bouwen: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PDF Q&amp;A-app from scratch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6946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Embeddings + vector search (pgvector)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89864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Context-injectie naar de LLM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227832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AI antwoorden op basis van eigen documenten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114800"/>
            <a:ext cx="8046720" cy="173736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31520" y="42519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Voorbereiding: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470916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Polderfest MCP staat live op Vercel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503834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Vier MCPs gekoppeld in Cursor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536752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Supabase project blijft draaien — we breiden uit met pgvector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0350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800" b="1">
                <a:solidFill>
                  <a:srgbClr val="4361EE"/>
                </a:solidFill>
                <a:latin typeface="Calibri"/>
              </a:rPr>
              <a:t>Tot volgende week!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MCP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Open standaard voor AI-tools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82880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Hoe AI-clients verbinding maken met tools en data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15798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Hoe servers tools, resources en prompts beschrijven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48716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Hoe data heen-en-weer stroomt over een transport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3657600"/>
            <a:ext cx="8046720" cy="1828800"/>
          </a:xfrm>
          <a:prstGeom prst="roundRect">
            <a:avLst/>
          </a:prstGeom>
          <a:solidFill>
            <a:srgbClr val="DCF1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37947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16A34A"/>
                </a:solidFill>
                <a:latin typeface="Calibri"/>
              </a:rPr>
              <a:t>Open spec — geen vendor lock-in: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425196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Gestart door Anthropic (november 2024)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458114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Cursor, Claude Desktop, OpenAI, Windsurf, Zed ondersteunen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491032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Analogie: USB-C voor AI — één stekker, elke laptop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Voor MCP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1 feature × 5 clients = 5 integraties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931920" cy="338328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6596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VOOR MCP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423160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Cursor: extension API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752344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Claude Desktop: plugins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3081528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ChatGPT: GPTs / Actions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3410712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Windsurf: eigen API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3739896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Zed: eigen API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4069079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= 5 integraties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663440" y="1828800"/>
            <a:ext cx="3931920" cy="3383280"/>
          </a:xfrm>
          <a:prstGeom prst="roundRect">
            <a:avLst/>
          </a:prstGeom>
          <a:solidFill>
            <a:srgbClr val="DCF1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846320" y="196596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16A34A"/>
                </a:solidFill>
                <a:latin typeface="Calibri"/>
              </a:rPr>
              <a:t>MET MCP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92040" y="2423160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Eén MCP-server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92040" y="2752344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Cursor: werkt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92040" y="3081528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Claude Desktop: werkt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92040" y="3410712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ChatGPT: werkt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92040" y="3739896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Windsurf: werkt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92040" y="4069079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= 1 integratie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56692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300" b="1">
                <a:solidFill>
                  <a:srgbClr val="4361EE"/>
                </a:solidFill>
                <a:latin typeface="Calibri"/>
              </a:rPr>
              <a:t>Dezelfde tool, één keer bouwen, overal beschikbaar.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MCP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Drie rollen + drie primitives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Drie rollen: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240280"/>
            <a:ext cx="2560320" cy="13716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2377440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Host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834640"/>
            <a:ext cx="237744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Cursor, Claude Desktop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291840" y="2240280"/>
            <a:ext cx="2560320" cy="137160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474720" y="2377440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Client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74720" y="2834640"/>
            <a:ext cx="237744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MCP library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035040" y="2240280"/>
            <a:ext cx="2560320" cy="1371600"/>
          </a:xfrm>
          <a:prstGeom prst="roundRect">
            <a:avLst/>
          </a:prstGeom>
          <a:solidFill>
            <a:srgbClr val="DCF1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217920" y="2377440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Server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17920" y="2834640"/>
            <a:ext cx="237744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GitHub / Polderfest / ...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39319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Drie primitives: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4343400"/>
            <a:ext cx="2560320" cy="118872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31520" y="4480560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Tools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4937760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functies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291840" y="4343400"/>
            <a:ext cx="2560320" cy="118872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474720" y="4480560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Resources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474720" y="4937760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read-only data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035040" y="4343400"/>
            <a:ext cx="2560320" cy="118872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217920" y="4480560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Prompts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217920" y="4937760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templates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" y="57607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300" b="1">
                <a:solidFill>
                  <a:srgbClr val="555555"/>
                </a:solidFill>
                <a:latin typeface="Calibri"/>
              </a:rPr>
              <a:t>Vandaag focus op TOOLS.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Ecosysteem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Honderden servers beschikbaar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840480" cy="73152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GitHub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212848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issues, PRs, repos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63440" y="1828800"/>
            <a:ext cx="3840480" cy="731520"/>
          </a:xfrm>
          <a:prstGeom prst="roundRect">
            <a:avLst/>
          </a:prstGeom>
          <a:solidFill>
            <a:srgbClr val="DCF1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8463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Supabase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46320" y="2212848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DB queries, schema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2697480"/>
            <a:ext cx="3840480" cy="73152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278892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Vercel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3081528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projects, deploys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663440" y="2697480"/>
            <a:ext cx="3840480" cy="73152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846320" y="278892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Filesystem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46320" y="3081528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lees/schrijf folder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3566160"/>
            <a:ext cx="3840480" cy="73152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365760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Slack / Linear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3950208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tickets + posts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663440" y="3566160"/>
            <a:ext cx="3840480" cy="731520"/>
          </a:xfrm>
          <a:prstGeom prst="roundRect">
            <a:avLst/>
          </a:prstGeom>
          <a:solidFill>
            <a:srgbClr val="DCF1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846320" y="365760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Brave / Notion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46320" y="3950208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search + pages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5303520"/>
            <a:ext cx="8046720" cy="8229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54406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Vandaag koppelen we vier: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58064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GitHub, Supabase, Vercel + onze eigen Polderfest.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Vier MCPs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Het overzicht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2286000" cy="457200"/>
          </a:xfrm>
          <a:prstGeom prst="roundRect">
            <a:avLst/>
          </a:prstGeom>
          <a:solidFill>
            <a:srgbClr val="F0E0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2834640" y="1828800"/>
            <a:ext cx="2926080" cy="457200"/>
          </a:xfrm>
          <a:prstGeom prst="roundRect">
            <a:avLst/>
          </a:prstGeom>
          <a:solidFill>
            <a:srgbClr val="F0E0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760720" y="1828800"/>
            <a:ext cx="2834640" cy="457200"/>
          </a:xfrm>
          <a:prstGeom prst="roundRect">
            <a:avLst/>
          </a:prstGeom>
          <a:solidFill>
            <a:srgbClr val="F0E0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920240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MCP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71800" y="1920240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Type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97880" y="1920240"/>
            <a:ext cx="26517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Auth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2377440"/>
            <a:ext cx="8046720" cy="50292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496312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GitHub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71800" y="2496312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onsolas"/>
              </a:rPr>
              <a:t>HTTP (remote)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897880" y="2496312"/>
            <a:ext cx="26517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Bearer (PAT)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2926080"/>
            <a:ext cx="8046720" cy="502920"/>
          </a:xfrm>
          <a:prstGeom prst="roundRect">
            <a:avLst/>
          </a:prstGeom>
          <a:solidFill>
            <a:srgbClr val="DCF1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85800" y="3044952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Supabase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71800" y="3044952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onsolas"/>
              </a:rPr>
              <a:t>HTTP (remote)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897880" y="3044952"/>
            <a:ext cx="26517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Bearer (sbp_-token)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3474720"/>
            <a:ext cx="8046720" cy="50292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85800" y="3593592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Vercel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971800" y="3593592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onsolas"/>
              </a:rPr>
              <a:t>HTTP (remote)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897880" y="3593592"/>
            <a:ext cx="26517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OAuth (browser)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023360"/>
            <a:ext cx="8046720" cy="50292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85800" y="4142232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Polderfest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971800" y="4142232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onsolas"/>
              </a:rPr>
              <a:t>HTTP (lokaal)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897880" y="4142232"/>
            <a:ext cx="26517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geen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640" y="5120640"/>
            <a:ext cx="8046720" cy="10058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31520" y="52578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Alle vier in één mcp.json — zelfde patroon, andere URLs.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1520" y="56692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Pad: ~/.cursor/mcp.json (globaal, werkt overal).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mcp.json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~/.cursor/mcp.json — de complete config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45720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43525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00">
                <a:solidFill>
                  <a:srgbClr val="FFFFFF"/>
                </a:solidFill>
                <a:latin typeface="Consolas"/>
              </a:rPr>
              <a:t>{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"mcpServers": {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  "supabase": {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    "type": "http",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    "url": "https://mcp.supabase.com/mcp?project_ref=&lt;ref&gt;&amp;read_only=true",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    "headers": { "Authorization": "Bearer sbp_..." }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  },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  "github": {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    "type": "http",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    "url": "https://api.githubcopilot.com/mcp/",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    "headers": { "Authorization": "Bearer ghp_..." }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  },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  "vercel": {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    "type": "http",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    "url": "https://mcp.vercel.com"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  },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  "polderfest": {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    "type": "http",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    "url": "http://localhost:3000/api/mcp"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  }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}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0">
                <a:solidFill>
                  <a:srgbClr val="555555"/>
                </a:solidFill>
                <a:latin typeface="Calibri"/>
              </a:rPr>
              <a:t>Patroon: type http + url + optioneel headers. Vercel doet OAuth.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Tokens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Drie tokens, één OAuth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GitHub PAT (fine-grained):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github.com → Settings → Developer settings → PAT → Fine-grained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6946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Permissions: Contents + Issues + PR (read+write)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89864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Token begint met ghp_...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5204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Supabase Personal Access Token: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93192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supabase.com → Account → Access Tokens → Generate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26110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ACCOUNT-level — NIET project anon key / service role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459028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Token begint met sbp_... — project_ref uit project URL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5212080"/>
            <a:ext cx="8046720" cy="914400"/>
          </a:xfrm>
          <a:prstGeom prst="roundRect">
            <a:avLst/>
          </a:prstGeom>
          <a:solidFill>
            <a:srgbClr val="DCF1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53492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16A34A"/>
                </a:solidFill>
                <a:latin typeface="Calibri"/>
              </a:rPr>
              <a:t>Vercel: geen token vooraf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57150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Bij eerste gebruik in Cursor → "Needs login" → OAuth in browser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