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7772400" y="-457200"/>
            <a:ext cx="2286000" cy="2286000"/>
          </a:xfrm>
          <a:prstGeom prst="ellipse">
            <a:avLst/>
          </a:prstGeom>
          <a:solidFill>
            <a:srgbClr val="FFC10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-457200" y="5486400"/>
            <a:ext cx="1828800" cy="1828800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2286000"/>
            <a:ext cx="6400800" cy="1371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7200" b="1">
                <a:solidFill>
                  <a:srgbClr val="4361EE"/>
                </a:solidFill>
                <a:latin typeface="Calibri"/>
              </a:rPr>
              <a:t>Les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3474720"/>
            <a:ext cx="822960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4800" b="1">
                <a:solidFill>
                  <a:srgbClr val="000000"/>
                </a:solidFill>
                <a:latin typeface="Calibri"/>
              </a:rPr>
              <a:t>RAG + Embeddings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4480560"/>
            <a:ext cx="804672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0">
                <a:solidFill>
                  <a:srgbClr val="555555"/>
                </a:solidFill>
                <a:latin typeface="Calibri"/>
              </a:rPr>
              <a:t>AI laten antwoorden op basis van jouw eigen documenten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457200"/>
            <a:ext cx="2011680" cy="41148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57200"/>
            <a:ext cx="201168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LIVE DEMO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00584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800" b="1">
                <a:solidFill>
                  <a:srgbClr val="000000"/>
                </a:solidFill>
                <a:latin typeface="Calibri"/>
              </a:rPr>
              <a:t>pgvector setup + embed pipeline — ~25 min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1920240"/>
            <a:ext cx="777240" cy="36576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48640" y="1920240"/>
            <a:ext cx="77724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63040" y="1938528"/>
            <a:ext cx="713232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pnpm create next-app + add ai @supabase/supabase-js unpdf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8640" y="2468880"/>
            <a:ext cx="777240" cy="36576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48640" y="2468880"/>
            <a:ext cx="77724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63040" y="2487168"/>
            <a:ext cx="713232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Supabase: activeer pgvector extension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48640" y="3017520"/>
            <a:ext cx="777240" cy="36576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48640" y="3017520"/>
            <a:ext cx="77724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63040" y="3035808"/>
            <a:ext cx="713232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Schema: chunks tabel met vector(1536) + HNSW index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48640" y="3566160"/>
            <a:ext cx="777240" cy="36576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548640" y="3566160"/>
            <a:ext cx="77724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63040" y="3584448"/>
            <a:ext cx="713232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lib/embeddings.ts: embedOne + embedBatch + chunkText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48640" y="4114800"/>
            <a:ext cx="777240" cy="36576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548640" y="4114800"/>
            <a:ext cx="77724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463040" y="4133088"/>
            <a:ext cx="713232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Test: console.log embedding — array van 1536 nummers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548640" y="5120640"/>
            <a:ext cx="8046720" cy="109728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31520" y="521208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4361EE"/>
                </a:solidFill>
                <a:latin typeface="Calibri"/>
              </a:rPr>
              <a:t>embedMany = batch embed — sneller dan loop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31520" y="5577840"/>
            <a:ext cx="786384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Eén API-call voor honderden chunks i.p.v. honderden roundtrips.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457200"/>
            <a:ext cx="2011680" cy="41148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57200"/>
            <a:ext cx="201168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LIVE DEMO 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00584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800" b="1">
                <a:solidFill>
                  <a:srgbClr val="000000"/>
                </a:solidFill>
                <a:latin typeface="Calibri"/>
              </a:rPr>
              <a:t>PDF upload + index — ~20 min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1828800"/>
            <a:ext cx="8046720" cy="320040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85800" y="1938528"/>
            <a:ext cx="7772400" cy="298094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// app/api/index/route.ts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const formData = await req.formData();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const file = formData.get("file") as File;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const buffer = new Uint8Array(await file.arrayBuffer());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const { text } = await extractText(buffer, { mergePages: true });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const chunks = chunkText(text, 500, 50);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const embeddings = await embedBatch(chunks);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await supabase.from("chunks").insert(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chunks.map((content, i) =&gt; ({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source: file.name, content, embedding: embeddings[i],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}))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);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521208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EF476F"/>
                </a:solidFill>
                <a:latin typeface="Calibri"/>
              </a:rPr>
              <a:t>Demo: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5577840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Upload polderfest-lineup.pdf via curl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5852160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Wachten 5-10s — response: 30 chunks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6126480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Supabase Table Editor — chunks zichtbaar met embedding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7772400" y="-457200"/>
            <a:ext cx="2286000" cy="2286000"/>
          </a:xfrm>
          <a:prstGeom prst="ellipse">
            <a:avLst/>
          </a:prstGeom>
          <a:solidFill>
            <a:srgbClr val="FFC10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-457200" y="5486400"/>
            <a:ext cx="1828800" cy="1828800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2743200"/>
            <a:ext cx="8046720" cy="1371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7200" b="1">
                <a:solidFill>
                  <a:srgbClr val="4361EE"/>
                </a:solidFill>
                <a:latin typeface="Calibri"/>
              </a:rPr>
              <a:t>Pauze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3931920"/>
            <a:ext cx="80467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2400" b="0">
                <a:solidFill>
                  <a:srgbClr val="555555"/>
                </a:solidFill>
                <a:latin typeface="Calibri"/>
              </a:rPr>
              <a:t>15 minuten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457200"/>
            <a:ext cx="2011680" cy="41148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57200"/>
            <a:ext cx="201168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LIVE DEMO 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00584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800" b="1">
                <a:solidFill>
                  <a:srgbClr val="000000"/>
                </a:solidFill>
                <a:latin typeface="Calibri"/>
              </a:rPr>
              <a:t>Query pipeline + AI antwoord — ~20 min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1828800"/>
            <a:ext cx="8046720" cy="338328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85800" y="1938528"/>
            <a:ext cx="7772400" cy="316382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// app/api/ask/route.ts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const { question } = await req.json();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const embedding = await embedOne(question);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const { data: chunks } = await supabase.rpc("match_chunks", {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query_embedding: embedding, match_count: 5,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});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const context = chunks.map((c) =&gt; c.content).join("\n\n---\n\n");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const { text } = await generateText({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model: openai("gpt-4o-mini"),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prompt: `Beantwoord op basis van deze context:\n${context}\n\nVraag: ${question}`,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});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return Response.json({ answer: text, sources: chunks });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5394960"/>
            <a:ext cx="8046720" cy="914400"/>
          </a:xfrm>
          <a:prstGeom prst="roundRect">
            <a:avLst/>
          </a:prstGeom>
          <a:solidFill>
            <a:srgbClr val="FCE0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31520" y="5394960"/>
            <a:ext cx="7863840" cy="9144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1">
                <a:solidFill>
                  <a:srgbClr val="000000"/>
                </a:solidFill>
                <a:latin typeface="Calibri"/>
              </a:rPr>
              <a:t>Demo: 'Wie zijn de headliners?' → accuraat antwoord + sources!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457200"/>
            <a:ext cx="2011680" cy="41148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57200"/>
            <a:ext cx="201168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LIVE DEMO 4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00584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800" b="1">
                <a:solidFill>
                  <a:srgbClr val="000000"/>
                </a:solidFill>
                <a:latin typeface="Calibri"/>
              </a:rPr>
              <a:t>RAG-tool in een agent — ~15 min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1828800"/>
            <a:ext cx="8046720" cy="365760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85800" y="1938528"/>
            <a:ext cx="7772400" cy="343814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const ragSearch = tool({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description: "Zoek in geüploade documenten",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inputSchema: z.object({ query: z.string() }),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execute: async ({ query }) =&gt; {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const embedding = await embedOne(query);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const { data } = await supabase.rpc("match_chunks", {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  query_embedding: embedding, match_count: 5,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});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return data;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},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});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const docAgent = new ToolLoopAgent({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model: openai("gpt-4o-mini"),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system: "Zoek eerst, lees, eventueel 2e search, antwoord met sources.",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tools: { ragSearch },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stopWhen: stepCountIs(10),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});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5623560"/>
            <a:ext cx="8046720" cy="777240"/>
          </a:xfrm>
          <a:prstGeom prst="roundRect">
            <a:avLst/>
          </a:prstGeom>
          <a:solidFill>
            <a:srgbClr val="FFF4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31520" y="5623560"/>
            <a:ext cx="7863840" cy="7772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alibri"/>
              </a:rPr>
              <a:t>Voor complexe vragen: agent doet 2-3 searches. Combo Les 13 + 15.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Reflectie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Wanneer RAG wel, wanneer niet?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828800"/>
            <a:ext cx="3931920" cy="228600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1920240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1">
                <a:solidFill>
                  <a:srgbClr val="16A34A"/>
                </a:solidFill>
                <a:latin typeface="Calibri"/>
              </a:rPr>
              <a:t>WEL RAG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2377440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✓  Veel docs (&gt;50 pag)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2670048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✓  Documenten veranderen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20" y="2962656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✓  Semantic search nodig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3255264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✓  Privacy — data in jouw DB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31520" y="3547872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✓  Bronvermelding belangrijk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663440" y="1828800"/>
            <a:ext cx="3931920" cy="2286000"/>
          </a:xfrm>
          <a:prstGeom prst="roundRect">
            <a:avLst/>
          </a:prstGeom>
          <a:solidFill>
            <a:srgbClr val="FCE0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846320" y="1920240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1">
                <a:solidFill>
                  <a:srgbClr val="EF476F"/>
                </a:solidFill>
                <a:latin typeface="Calibri"/>
              </a:rPr>
              <a:t>GEEN RAG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846320" y="2377440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X  Klein doc (&lt;10 pag) — in prompt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46320" y="2670048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X  Exacte data — tool-calls / SQL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846320" y="2962656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X  Structured data — SQL beter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846320" y="3255264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X  1 keer per dag — overhead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846320" y="3547872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X  Code-base — grep / tree-sitter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48640" y="4343400"/>
            <a:ext cx="8046720" cy="1828800"/>
          </a:xfrm>
          <a:prstGeom prst="roundRect">
            <a:avLst/>
          </a:prstGeom>
          <a:solidFill>
            <a:srgbClr val="FFF4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731520" y="443484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4361EE"/>
                </a:solidFill>
                <a:latin typeface="Calibri"/>
              </a:rPr>
              <a:t>Hybrid is vaak best: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22960" y="4846320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Semantic search (RAG) voor concept-vragen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22960" y="5138928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Keyword / full-text voor exacte termen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22960" y="5431536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SQL filter voor metadata (datum, categorie)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Praktijk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Lesopdracht + Huiswerk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828800"/>
            <a:ext cx="3840480" cy="219456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1920240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1">
                <a:solidFill>
                  <a:srgbClr val="4361EE"/>
                </a:solidFill>
                <a:latin typeface="Calibri"/>
              </a:rPr>
              <a:t>Lesopdracht (30 min)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2331720"/>
            <a:ext cx="36576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PDF Q&amp;A app opzetten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2642616"/>
            <a:ext cx="36576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pgvector + schema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20" y="2953512"/>
            <a:ext cx="36576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1 PDF indexed (Tim deelt)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3264408"/>
            <a:ext cx="36576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3 vragen werkend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31520" y="3575304"/>
            <a:ext cx="36576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Chunks in Supabase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572000" y="1828800"/>
            <a:ext cx="4023360" cy="2194560"/>
          </a:xfrm>
          <a:prstGeom prst="roundRect">
            <a:avLst/>
          </a:prstGeom>
          <a:solidFill>
            <a:srgbClr val="FCE0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754880" y="1920240"/>
            <a:ext cx="384048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1">
                <a:solidFill>
                  <a:srgbClr val="EF476F"/>
                </a:solidFill>
                <a:latin typeface="Calibri"/>
              </a:rPr>
              <a:t>Huiswerk (~2 uur, voor Les 16)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754880" y="2331720"/>
            <a:ext cx="384048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Eigen PDF (min 20 pag)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754880" y="2642616"/>
            <a:ext cx="384048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Chat-UI met streaming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754880" y="2953512"/>
            <a:ext cx="384048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RAG-tool in ToolLoopAgent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754880" y="3264408"/>
            <a:ext cx="384048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RAG.md (5 secties)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754880" y="3575304"/>
            <a:ext cx="384048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Bonus: hybrid / re-ranking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48640" y="4251960"/>
            <a:ext cx="8046720" cy="1828800"/>
          </a:xfrm>
          <a:prstGeom prst="roundRect">
            <a:avLst/>
          </a:prstGeom>
          <a:solidFill>
            <a:srgbClr val="F0E0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548640" y="425196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000000"/>
                </a:solidFill>
                <a:latin typeface="Calibri"/>
              </a:rPr>
              <a:t>Beoordeling (10 pt — voldoende 6+):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22960" y="4663440"/>
            <a:ext cx="64008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A — UI + indexing + chat werkend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315200" y="4663440"/>
            <a:ext cx="118872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100" b="1">
                <a:solidFill>
                  <a:srgbClr val="4361EE"/>
                </a:solidFill>
                <a:latin typeface="Calibri"/>
              </a:rPr>
              <a:t>3 pt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22960" y="4937760"/>
            <a:ext cx="64008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B — RAG-tool in agent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315200" y="4937760"/>
            <a:ext cx="118872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100" b="1">
                <a:solidFill>
                  <a:srgbClr val="4361EE"/>
                </a:solidFill>
                <a:latin typeface="Calibri"/>
              </a:rPr>
              <a:t>2 pt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22960" y="5212080"/>
            <a:ext cx="64008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C — RAG.md compleet (5 secties)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315200" y="5212080"/>
            <a:ext cx="118872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100" b="1">
                <a:solidFill>
                  <a:srgbClr val="4361EE"/>
                </a:solidFill>
                <a:latin typeface="Calibri"/>
              </a:rPr>
              <a:t>3 pt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22960" y="5486400"/>
            <a:ext cx="64008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Fail-case analyse concreet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315200" y="5486400"/>
            <a:ext cx="118872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100" b="1">
                <a:solidFill>
                  <a:srgbClr val="4361EE"/>
                </a:solidFill>
                <a:latin typeface="Calibri"/>
              </a:rPr>
              <a:t>1 pt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22960" y="5760720"/>
            <a:ext cx="64008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Chunking-experiment + reflectie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315200" y="5760720"/>
            <a:ext cx="118872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100" b="1">
                <a:solidFill>
                  <a:srgbClr val="4361EE"/>
                </a:solidFill>
                <a:latin typeface="Calibri"/>
              </a:rPr>
              <a:t>1 pt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Afsluiting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Vragen?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82880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4361EE"/>
                </a:solidFill>
                <a:latin typeface="Calibri"/>
              </a:rPr>
              <a:t>Vandaag gezien: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40280"/>
            <a:ext cx="77724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✓  Embeddings — tekst als vectors in semantic space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514600"/>
            <a:ext cx="77724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✓  Cosine similarity voor 'dichtbij'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2788920"/>
            <a:ext cx="77724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✓  RAG pipeline — index time vs query time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063240"/>
            <a:ext cx="77724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✓  pgvector in Supabase met HNSW index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3337560"/>
            <a:ext cx="77724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✓  Chunking strategieën (fixed / recursive / semantic)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3611880"/>
            <a:ext cx="77724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✓  RAG-tool in een agent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48640" y="4114800"/>
            <a:ext cx="8046720" cy="155448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31520" y="420624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1">
                <a:solidFill>
                  <a:srgbClr val="4361EE"/>
                </a:solidFill>
                <a:latin typeface="Calibri"/>
              </a:rPr>
              <a:t>Volgende les (Les 15): Cursor + Vercel deploy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22960" y="4617720"/>
            <a:ext cx="77724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000000"/>
                </a:solidFill>
                <a:latin typeface="Calibri"/>
              </a:rPr>
              <a:t>•  Externe APIs in Next.js Server Components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22960" y="4846320"/>
            <a:ext cx="77724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000000"/>
                </a:solidFill>
                <a:latin typeface="Calibri"/>
              </a:rPr>
              <a:t>•  Cursor Composer + Background Agents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22960" y="5074920"/>
            <a:ext cx="77724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000000"/>
                </a:solidFill>
                <a:latin typeface="Calibri"/>
              </a:rPr>
              <a:t>•  Deploy naar Vercel productie + preview per branch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22960" y="5303520"/>
            <a:ext cx="77724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000000"/>
                </a:solidFill>
                <a:latin typeface="Calibri"/>
              </a:rPr>
              <a:t>•  Daarna Les 16 (MCP), Les 17 (Externe APIs deep), Les 18 (Auth+RLS)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48640" y="6035040"/>
            <a:ext cx="80467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2000" b="1">
                <a:solidFill>
                  <a:srgbClr val="EF476F"/>
                </a:solidFill>
                <a:latin typeface="Calibri"/>
              </a:rPr>
              <a:t>Vragen? Feedback?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Terugblik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Het probleem dat we nu oplossen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201168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0">
                <a:solidFill>
                  <a:srgbClr val="000000"/>
                </a:solidFill>
                <a:latin typeface="Calibri"/>
              </a:rPr>
              <a:t>Lessen 12-14: tool calling, agents, externe APIs, deploy.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246888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0">
                <a:solidFill>
                  <a:srgbClr val="000000"/>
                </a:solidFill>
                <a:latin typeface="Calibri"/>
              </a:rPr>
              <a:t>Maar AI weet NIET wat in jouw documenten staat: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92608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Interne kennisbank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3218688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Klantcontracten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511296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Productdocumentatie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3803904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200-pagina PDF die vandaag binnenkwam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420624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Twee opties: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48640" y="4572000"/>
            <a:ext cx="3840480" cy="640080"/>
          </a:xfrm>
          <a:prstGeom prst="roundRect">
            <a:avLst/>
          </a:prstGeom>
          <a:solidFill>
            <a:srgbClr val="FCE0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31520" y="4572000"/>
            <a:ext cx="3657600" cy="6400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X  Alle 200 pagina's elke vraag meesturen — niet schaalbaar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572000" y="4572000"/>
            <a:ext cx="4023360" cy="64008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754880" y="4572000"/>
            <a:ext cx="3840480" cy="6400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1">
                <a:solidFill>
                  <a:srgbClr val="000000"/>
                </a:solidFill>
                <a:latin typeface="Calibri"/>
              </a:rPr>
              <a:t>✓  RAG — alleen relevante stukjes per vraag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Planning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Vandaag — 180 minuten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783080"/>
            <a:ext cx="685800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Welkom + Terugblik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0" y="1783080"/>
            <a:ext cx="137160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100" b="1">
                <a:solidFill>
                  <a:srgbClr val="4361EE"/>
                </a:solidFill>
                <a:latin typeface="Calibri"/>
              </a:rPr>
              <a:t>10 min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2112264"/>
            <a:ext cx="685800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Theorie: Wat is een embedding?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0" y="2112264"/>
            <a:ext cx="137160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100" b="1">
                <a:solidFill>
                  <a:srgbClr val="4361EE"/>
                </a:solidFill>
                <a:latin typeface="Calibri"/>
              </a:rPr>
              <a:t>20 min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20" y="2441448"/>
            <a:ext cx="685800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Theorie: RAG pipeline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0" y="2441448"/>
            <a:ext cx="137160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100" b="1">
                <a:solidFill>
                  <a:srgbClr val="4361EE"/>
                </a:solidFill>
                <a:latin typeface="Calibri"/>
              </a:rPr>
              <a:t>15 min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31520" y="2770632"/>
            <a:ext cx="685800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Theorie: pgvector + chunking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315200" y="2770632"/>
            <a:ext cx="137160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100" b="1">
                <a:solidFill>
                  <a:srgbClr val="4361EE"/>
                </a:solidFill>
                <a:latin typeface="Calibri"/>
              </a:rPr>
              <a:t>15 min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02920" y="3099816"/>
            <a:ext cx="8138160" cy="292608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731520" y="3099816"/>
            <a:ext cx="685800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1">
                <a:solidFill>
                  <a:srgbClr val="000000"/>
                </a:solidFill>
                <a:latin typeface="Calibri"/>
              </a:rPr>
              <a:t>LIVE DEMO 1 — pgvector + embed pipeline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315200" y="3099816"/>
            <a:ext cx="137160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100" b="1">
                <a:solidFill>
                  <a:srgbClr val="4361EE"/>
                </a:solidFill>
                <a:latin typeface="Calibri"/>
              </a:rPr>
              <a:t>25 min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02920" y="3429000"/>
            <a:ext cx="8138160" cy="292608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731520" y="3429000"/>
            <a:ext cx="685800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1">
                <a:solidFill>
                  <a:srgbClr val="000000"/>
                </a:solidFill>
                <a:latin typeface="Calibri"/>
              </a:rPr>
              <a:t>LIVE DEMO 2 — PDF upload + index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315200" y="3429000"/>
            <a:ext cx="137160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100" b="1">
                <a:solidFill>
                  <a:srgbClr val="4361EE"/>
                </a:solidFill>
                <a:latin typeface="Calibri"/>
              </a:rPr>
              <a:t>20 min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31520" y="3758184"/>
            <a:ext cx="685800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1">
                <a:solidFill>
                  <a:srgbClr val="000000"/>
                </a:solidFill>
                <a:latin typeface="Calibri"/>
              </a:rPr>
              <a:t>Pauze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315200" y="3758184"/>
            <a:ext cx="137160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100" b="1">
                <a:solidFill>
                  <a:srgbClr val="4361EE"/>
                </a:solidFill>
                <a:latin typeface="Calibri"/>
              </a:rPr>
              <a:t>15 min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502920" y="4087368"/>
            <a:ext cx="8138160" cy="292608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31520" y="4087368"/>
            <a:ext cx="685800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1">
                <a:solidFill>
                  <a:srgbClr val="000000"/>
                </a:solidFill>
                <a:latin typeface="Calibri"/>
              </a:rPr>
              <a:t>LIVE DEMO 3 — Query pipeline + AI antwoord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315200" y="4087368"/>
            <a:ext cx="137160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100" b="1">
                <a:solidFill>
                  <a:srgbClr val="4361EE"/>
                </a:solidFill>
                <a:latin typeface="Calibri"/>
              </a:rPr>
              <a:t>20 min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502920" y="4416552"/>
            <a:ext cx="8138160" cy="292608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731520" y="4416552"/>
            <a:ext cx="685800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1">
                <a:solidFill>
                  <a:srgbClr val="000000"/>
                </a:solidFill>
                <a:latin typeface="Calibri"/>
              </a:rPr>
              <a:t>LIVE DEMO 4 — RAG-tool in een agent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315200" y="4416552"/>
            <a:ext cx="137160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100" b="1">
                <a:solidFill>
                  <a:srgbClr val="4361EE"/>
                </a:solidFill>
                <a:latin typeface="Calibri"/>
              </a:rPr>
              <a:t>15 min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31520" y="4745736"/>
            <a:ext cx="685800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Wanneer RAG wel/niet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315200" y="4745736"/>
            <a:ext cx="137160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100" b="1">
                <a:solidFill>
                  <a:srgbClr val="4361EE"/>
                </a:solidFill>
                <a:latin typeface="Calibri"/>
              </a:rPr>
              <a:t>10 min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31520" y="5074920"/>
            <a:ext cx="685800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Lesopdracht + Huiswerk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315200" y="5074920"/>
            <a:ext cx="137160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100" b="1">
                <a:solidFill>
                  <a:srgbClr val="4361EE"/>
                </a:solidFill>
                <a:latin typeface="Calibri"/>
              </a:rPr>
              <a:t>10 min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31520" y="5404104"/>
            <a:ext cx="685800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Vragen + Afsluiting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7315200" y="5404104"/>
            <a:ext cx="137160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100" b="1">
                <a:solidFill>
                  <a:srgbClr val="4361EE"/>
                </a:solidFill>
                <a:latin typeface="Calibri"/>
              </a:rPr>
              <a:t>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Theorie 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Wat is een embedding?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82880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0">
                <a:solidFill>
                  <a:srgbClr val="000000"/>
                </a:solidFill>
                <a:latin typeface="Calibri"/>
              </a:rPr>
              <a:t>Tekst in → vector terug. Array van ~1536 nummers.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2468880"/>
            <a:ext cx="8046720" cy="41148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31520" y="2468880"/>
            <a:ext cx="365760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onsolas"/>
              </a:rPr>
              <a:t>"De kat zit op de mat"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389120" y="2468880"/>
            <a:ext cx="411480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onsolas"/>
              </a:rPr>
              <a:t>→  [0.12, -0.45, 0.88, ...]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8640" y="2971800"/>
            <a:ext cx="8046720" cy="41148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31520" y="2971800"/>
            <a:ext cx="365760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onsolas"/>
              </a:rPr>
              <a:t>"Een poes ligt op het tapijt"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389120" y="2971800"/>
            <a:ext cx="411480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onsolas"/>
              </a:rPr>
              <a:t>→  [0.14, -0.41, 0.85, ...]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48640" y="3474720"/>
            <a:ext cx="8046720" cy="411480"/>
          </a:xfrm>
          <a:prstGeom prst="roundRect">
            <a:avLst/>
          </a:prstGeom>
          <a:solidFill>
            <a:srgbClr val="FCE0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31520" y="3474720"/>
            <a:ext cx="365760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onsolas"/>
              </a:rPr>
              <a:t>"Voetbal in Nederland"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389120" y="3474720"/>
            <a:ext cx="411480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onsolas"/>
              </a:rPr>
              <a:t>→  [-0.73, 0.21, -0.32, ...]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48640" y="4160520"/>
            <a:ext cx="8046720" cy="548640"/>
          </a:xfrm>
          <a:prstGeom prst="roundRect">
            <a:avLst/>
          </a:prstGeom>
          <a:solidFill>
            <a:srgbClr val="FFF4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731520" y="4160520"/>
            <a:ext cx="7863840" cy="5486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alibri"/>
              </a:rPr>
              <a:t>Eerste twee dichtbij in vector-space. Derde ver weg. Op basis van BETEKENIS.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48640" y="493776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Welk model: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22960" y="5303520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onsolas"/>
              </a:rPr>
              <a:t>•  text-embedding-3-small  —  1536 dim, snel + goedkoop (default)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22960" y="5577840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onsolas"/>
              </a:rPr>
              <a:t>•  text-embedding-3-large  —  3072 dim, beter maar duurder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22960" y="5852160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onsolas"/>
              </a:rPr>
              <a:t>•  nomic-embed-text  —  open-source, lokaal te draaien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Theorie 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Vector similarity — hoe meet je 'dichtbij'?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828800"/>
            <a:ext cx="137160" cy="502920"/>
          </a:xfrm>
          <a:prstGeom prst="roundRect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68680" y="1874520"/>
            <a:ext cx="2743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000000"/>
                </a:solidFill>
                <a:latin typeface="Calibri"/>
              </a:rPr>
              <a:t>Cosine similarity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8680" y="2121408"/>
            <a:ext cx="27432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555555"/>
                </a:solidFill>
                <a:latin typeface="Calibri"/>
              </a:rPr>
              <a:t>Hoek tussen vectors (-1 tot 1)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840480" y="1947672"/>
            <a:ext cx="45720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Default voor text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8640" y="2468880"/>
            <a:ext cx="137160" cy="50292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68680" y="2514600"/>
            <a:ext cx="2743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000000"/>
                </a:solidFill>
                <a:latin typeface="Calibri"/>
              </a:rPr>
              <a:t>Dot product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8680" y="2761488"/>
            <a:ext cx="27432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555555"/>
                </a:solidFill>
                <a:latin typeface="Calibri"/>
              </a:rPr>
              <a:t>Sum van producten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840480" y="2587752"/>
            <a:ext cx="45720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Sneller (genormaliseerd)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48640" y="3108960"/>
            <a:ext cx="137160" cy="502920"/>
          </a:xfrm>
          <a:prstGeom prst="roundRect">
            <a:avLst/>
          </a:prstGeom>
          <a:solidFill>
            <a:srgbClr val="8888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68680" y="3154680"/>
            <a:ext cx="2743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000000"/>
                </a:solidFill>
                <a:latin typeface="Calibri"/>
              </a:rPr>
              <a:t>Euclidean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68680" y="3401568"/>
            <a:ext cx="27432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555555"/>
                </a:solidFill>
                <a:latin typeface="Calibri"/>
              </a:rPr>
              <a:t>Afstand in ruimte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840480" y="3227832"/>
            <a:ext cx="45720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Zelden voor text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48640" y="384048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Cosine similarity waarden: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40080" y="4288536"/>
            <a:ext cx="914400" cy="228600"/>
          </a:xfrm>
          <a:prstGeom prst="roundRect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40080" y="4288536"/>
            <a:ext cx="914400" cy="2286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  <a:latin typeface="Calibri"/>
              </a:rPr>
              <a:t>1.0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737360" y="4288536"/>
            <a:ext cx="6400800" cy="2286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exact gelijke betekenis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640080" y="4581144"/>
            <a:ext cx="914400" cy="228600"/>
          </a:xfrm>
          <a:prstGeom prst="roundRect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40080" y="4581144"/>
            <a:ext cx="914400" cy="2286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  <a:latin typeface="Calibri"/>
              </a:rPr>
              <a:t>0.8–0.95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737360" y="4581144"/>
            <a:ext cx="6400800" cy="2286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sterk gerelateerd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640080" y="4873752"/>
            <a:ext cx="914400" cy="228600"/>
          </a:xfrm>
          <a:prstGeom prst="roundRect">
            <a:avLst/>
          </a:prstGeom>
          <a:solidFill>
            <a:srgbClr val="FFC10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40080" y="4873752"/>
            <a:ext cx="914400" cy="2286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  <a:latin typeface="Calibri"/>
              </a:rPr>
              <a:t>0.5–0.8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737360" y="4873752"/>
            <a:ext cx="6400800" cy="2286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zwak gerelateerd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640080" y="5166360"/>
            <a:ext cx="914400" cy="22860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640080" y="5166360"/>
            <a:ext cx="914400" cy="2286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  <a:latin typeface="Calibri"/>
              </a:rPr>
              <a:t>&lt; 0.5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737360" y="5166360"/>
            <a:ext cx="6400800" cy="2286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meestal niet relevant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48640" y="557784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onsolas"/>
              </a:rPr>
              <a:t>In pgvector: &lt;=&gt; is cosine distance (kleinere = similar)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548640" y="5943600"/>
            <a:ext cx="8046720" cy="59436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685800" y="6053328"/>
            <a:ext cx="7772400" cy="37490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SELECT * FROM chunks ORDER BY embedding &lt;=&gt; $1::vector LIMIT 5;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Theorie 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RAG pipeline — index + query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828800"/>
            <a:ext cx="384048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4361EE"/>
                </a:solidFill>
                <a:latin typeface="Calibri"/>
              </a:rPr>
              <a:t>Index time (eenmalig)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2240280"/>
            <a:ext cx="3840480" cy="329184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31520" y="2377440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1">
                <a:solidFill>
                  <a:srgbClr val="000000"/>
                </a:solidFill>
                <a:latin typeface="Calibri"/>
              </a:rPr>
              <a:t>PDF / docs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2816352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0">
                <a:solidFill>
                  <a:srgbClr val="000000"/>
                </a:solidFill>
                <a:latin typeface="Calibri"/>
              </a:rPr>
              <a:t>↓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20" y="3255264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1">
                <a:solidFill>
                  <a:srgbClr val="000000"/>
                </a:solidFill>
                <a:latin typeface="Calibri"/>
              </a:rPr>
              <a:t>Parse + chunk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3694176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0">
                <a:solidFill>
                  <a:srgbClr val="000000"/>
                </a:solidFill>
                <a:latin typeface="Calibri"/>
              </a:rPr>
              <a:t>↓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31520" y="4133088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1">
                <a:solidFill>
                  <a:srgbClr val="000000"/>
                </a:solidFill>
                <a:latin typeface="Calibri"/>
              </a:rPr>
              <a:t>Embed elke chunk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31520" y="4572000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0">
                <a:solidFill>
                  <a:srgbClr val="000000"/>
                </a:solidFill>
                <a:latin typeface="Calibri"/>
              </a:rPr>
              <a:t>↓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31520" y="5010912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1">
                <a:solidFill>
                  <a:srgbClr val="000000"/>
                </a:solidFill>
                <a:latin typeface="Calibri"/>
              </a:rPr>
              <a:t>Store in pgvector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754880" y="1828800"/>
            <a:ext cx="384048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EF476F"/>
                </a:solidFill>
                <a:latin typeface="Calibri"/>
              </a:rPr>
              <a:t>Query time (elke vraag)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754880" y="2240280"/>
            <a:ext cx="3840480" cy="3291840"/>
          </a:xfrm>
          <a:prstGeom prst="roundRect">
            <a:avLst/>
          </a:prstGeom>
          <a:solidFill>
            <a:srgbClr val="FCE0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937760" y="2377440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00" b="1">
                <a:solidFill>
                  <a:srgbClr val="000000"/>
                </a:solidFill>
                <a:latin typeface="Calibri"/>
              </a:rPr>
              <a:t>User vraag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937760" y="2816352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00" b="0">
                <a:solidFill>
                  <a:srgbClr val="000000"/>
                </a:solidFill>
                <a:latin typeface="Calibri"/>
              </a:rPr>
              <a:t>↓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37760" y="3255264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00" b="1">
                <a:solidFill>
                  <a:srgbClr val="000000"/>
                </a:solidFill>
                <a:latin typeface="Calibri"/>
              </a:rPr>
              <a:t>Embed vraag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37760" y="3694176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00" b="0">
                <a:solidFill>
                  <a:srgbClr val="000000"/>
                </a:solidFill>
                <a:latin typeface="Calibri"/>
              </a:rPr>
              <a:t>↓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937760" y="4133088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00" b="1">
                <a:solidFill>
                  <a:srgbClr val="000000"/>
                </a:solidFill>
                <a:latin typeface="Calibri"/>
              </a:rPr>
              <a:t>Similarity → top 5 chunks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937760" y="4572000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00" b="0">
                <a:solidFill>
                  <a:srgbClr val="000000"/>
                </a:solidFill>
                <a:latin typeface="Calibri"/>
              </a:rPr>
              <a:t>↓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937760" y="5010912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00" b="1">
                <a:solidFill>
                  <a:srgbClr val="000000"/>
                </a:solidFill>
                <a:latin typeface="Calibri"/>
              </a:rPr>
              <a:t>LLM antwoord (chunks als context)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548640" y="5715000"/>
            <a:ext cx="8046720" cy="777240"/>
          </a:xfrm>
          <a:prstGeom prst="roundRect">
            <a:avLst/>
          </a:prstGeom>
          <a:solidFill>
            <a:srgbClr val="FFF4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731520" y="5715000"/>
            <a:ext cx="7863840" cy="7772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400" b="1">
                <a:solidFill>
                  <a:srgbClr val="000000"/>
                </a:solidFill>
                <a:latin typeface="Calibri"/>
              </a:rPr>
              <a:t>Inzicht: LLM ziet nooit hele DB. Alleen ~5 chunks per vraag.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Theorie 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pgvector — Postgres met vector-support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828800"/>
            <a:ext cx="80467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Postgres extension — voegt vector datatype toe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121408"/>
            <a:ext cx="80467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Cosine, euclidean, dot product operators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414016"/>
            <a:ext cx="80467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Schaalbaar tot ~1M+ vectors per tabel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2706624"/>
            <a:ext cx="80467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Ingebouwd in Supabase — één click activeren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8640" y="3200400"/>
            <a:ext cx="8046720" cy="274320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85800" y="3310128"/>
            <a:ext cx="7772400" cy="252374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create extension if not exists vector;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create table chunks (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id          bigserial primary key,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source      text not null,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page        int,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content     text not null,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embedding   vector(1536),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created_at  timestamp default now()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);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create index on chunks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using hnsw (embedding vector_cosine_ops);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612648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HNSW index = approximate nearest neighbor. 100x sneller bij grote tabellen.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Theorie 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Chunking — hoe knip je een document op?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828800"/>
            <a:ext cx="1828800" cy="50292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828800"/>
            <a:ext cx="1828800" cy="5029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Calibri"/>
              </a:rPr>
              <a:t>Fixed size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560320" y="1856232"/>
            <a:ext cx="32004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500 tokens, 50 overlap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0" y="1856232"/>
            <a:ext cx="27432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Default, simpelste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8640" y="2423160"/>
            <a:ext cx="1828800" cy="50292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48640" y="2423160"/>
            <a:ext cx="1828800" cy="5029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Calibri"/>
              </a:rPr>
              <a:t>Recursive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560320" y="2450592"/>
            <a:ext cx="32004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Splits op para → zin → woord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43600" y="2450592"/>
            <a:ext cx="27432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Behoudt structuur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48640" y="3017520"/>
            <a:ext cx="1828800" cy="502920"/>
          </a:xfrm>
          <a:prstGeom prst="roundRect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548640" y="3017520"/>
            <a:ext cx="1828800" cy="5029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Calibri"/>
              </a:rPr>
              <a:t>Semantic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560320" y="3044952"/>
            <a:ext cx="32004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Embed zinnen, group similar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943600" y="3044952"/>
            <a:ext cx="27432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Beste kwaliteit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48640" y="4023360"/>
            <a:ext cx="8046720" cy="182880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31520" y="411480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Wat is een goede chunk: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22960" y="4480560"/>
            <a:ext cx="768096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~200-500 tokens (~1000-2500 chars)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22960" y="4754880"/>
            <a:ext cx="768096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Overlap 10-15% — info aan grenzen niet verliezen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22960" y="5029200"/>
            <a:ext cx="768096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Houd semantisch geheel — niet midden in zin knippen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48640" y="598932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EF476F"/>
                </a:solidFill>
                <a:latin typeface="Calibri"/>
              </a:rPr>
              <a:t>Te klein → fragmentatie.  Te groot → ruis verdunt signal.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Vandaag bouwen we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PDF Q&amp;A from scratch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82880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0">
                <a:solidFill>
                  <a:srgbClr val="000000"/>
                </a:solidFill>
                <a:latin typeface="Calibri"/>
              </a:rPr>
              <a:t>Doel: upload PDF, stel er vragen over.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228600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Stack: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651760"/>
            <a:ext cx="80467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Next.js 16 + TypeScript + Tailwind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2926080"/>
            <a:ext cx="80467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Supabase + pgvector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200400"/>
            <a:ext cx="80467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AI SDK embedMany + generateText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3474720"/>
            <a:ext cx="80467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OpenAI text-embedding-3-small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3749040"/>
            <a:ext cx="80467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unpdf voor PDF parsing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8640" y="420624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EF476F"/>
                </a:solidFill>
                <a:latin typeface="Calibri"/>
              </a:rPr>
              <a:t>Twee endpoints: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40080" y="4663440"/>
            <a:ext cx="2194560" cy="292608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40080" y="4663440"/>
            <a:ext cx="219456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  <a:latin typeface="Consolas"/>
              </a:rPr>
              <a:t>POST /api/index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971800" y="4663440"/>
            <a:ext cx="411480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PDF upload → chunks → embeddings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132320" y="4663440"/>
            <a:ext cx="164592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000" b="0">
                <a:solidFill>
                  <a:srgbClr val="555555"/>
                </a:solidFill>
                <a:latin typeface="Calibri"/>
              </a:rPr>
              <a:t>Eén keer per doc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40080" y="5074920"/>
            <a:ext cx="2194560" cy="292608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0080" y="5074920"/>
            <a:ext cx="219456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  <a:latin typeface="Consolas"/>
              </a:rPr>
              <a:t>POST /api/ask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971800" y="5074920"/>
            <a:ext cx="411480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Vraag → embed → search → answer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132320" y="5074920"/>
            <a:ext cx="164592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000" b="0">
                <a:solidFill>
                  <a:srgbClr val="555555"/>
                </a:solidFill>
                <a:latin typeface="Calibri"/>
              </a:rPr>
              <a:t>Per vraag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548640" y="5623560"/>
            <a:ext cx="8046720" cy="731520"/>
          </a:xfrm>
          <a:prstGeom prst="roundRect">
            <a:avLst/>
          </a:prstGeom>
          <a:solidFill>
            <a:srgbClr val="FFF4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31520" y="5623560"/>
            <a:ext cx="7863840" cy="7315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alibri"/>
              </a:rPr>
              <a:t>Bonus demo: RAG-tool in een ToolLoopAgent — combo van Les 13.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