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7772400" y="-457200"/>
            <a:ext cx="2286000" cy="2286000"/>
          </a:xfrm>
          <a:prstGeom prst="ellipse">
            <a:avLst/>
          </a:prstGeom>
          <a:solidFill>
            <a:srgbClr val="FFC10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-457200" y="5486400"/>
            <a:ext cx="2286000" cy="2286000"/>
          </a:xfrm>
          <a:prstGeom prst="ellipse">
            <a:avLst/>
          </a:prstGeom>
          <a:solidFill>
            <a:srgbClr val="EF476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Oval 3"/>
          <p:cNvSpPr/>
          <p:nvPr/>
        </p:nvSpPr>
        <p:spPr>
          <a:xfrm>
            <a:off x="7315200" y="5943600"/>
            <a:ext cx="1371600" cy="1371600"/>
          </a:xfrm>
          <a:prstGeom prst="ellipse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645920"/>
            <a:ext cx="8229600" cy="5486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2000" b="0">
                <a:solidFill>
                  <a:srgbClr val="555555"/>
                </a:solidFill>
                <a:latin typeface="Calibri"/>
              </a:rPr>
              <a:t>NOVI Hogeschool Utrecht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2194560"/>
            <a:ext cx="8229600" cy="10972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6400" b="1">
                <a:solidFill>
                  <a:srgbClr val="4361EE"/>
                </a:solidFill>
                <a:latin typeface="Calibri"/>
              </a:rPr>
              <a:t>AI Developer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3383280"/>
            <a:ext cx="822960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4400" b="1">
                <a:solidFill>
                  <a:srgbClr val="000000"/>
                </a:solidFill>
                <a:latin typeface="Calibri"/>
              </a:rPr>
              <a:t>Curriculum-overzicht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48640" y="4572000"/>
            <a:ext cx="82296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2200" b="0">
                <a:solidFill>
                  <a:srgbClr val="555555"/>
                </a:solidFill>
                <a:latin typeface="Calibri"/>
              </a:rPr>
              <a:t>18 lessen × 3 uur fysiek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48640" y="5074920"/>
            <a:ext cx="82296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500" b="0">
                <a:solidFill>
                  <a:srgbClr val="555555"/>
                </a:solidFill>
                <a:latin typeface="Calibri"/>
              </a:rPr>
              <a:t>Tim Rijkse — schooljaar 2025–2026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548640" y="457200"/>
            <a:ext cx="3108960" cy="411480"/>
          </a:xfrm>
          <a:prstGeom prst="roundRect">
            <a:avLst/>
          </a:prstGeom>
          <a:solidFill>
            <a:srgbClr val="EF476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457200"/>
            <a:ext cx="3108960" cy="41148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100" b="1">
                <a:solidFill>
                  <a:srgbClr val="FFFFFF"/>
                </a:solidFill>
                <a:latin typeface="Calibri"/>
              </a:rPr>
              <a:t>DEEL 2 — TECHNICAL FOUNDATIONS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840480" y="457200"/>
            <a:ext cx="4754880" cy="41148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400" b="1">
                <a:solidFill>
                  <a:srgbClr val="555555"/>
                </a:solidFill>
                <a:latin typeface="Calibri"/>
              </a:rPr>
              <a:t>Les 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960120"/>
            <a:ext cx="8046720" cy="8229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000" b="1">
                <a:solidFill>
                  <a:srgbClr val="000000"/>
                </a:solidFill>
                <a:latin typeface="Calibri"/>
              </a:rPr>
              <a:t>Supabase introductie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1783080"/>
            <a:ext cx="80467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0">
                <a:solidFill>
                  <a:srgbClr val="555555"/>
                </a:solidFill>
                <a:latin typeface="Calibri"/>
              </a:rPr>
              <a:t>Postgres, dashboard, eerste tabel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2331720"/>
            <a:ext cx="80467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1">
                <a:solidFill>
                  <a:srgbClr val="4361EE"/>
                </a:solidFill>
                <a:latin typeface="Calibri"/>
              </a:rPr>
              <a:t>Te behandelen</a:t>
            </a:r>
          </a:p>
        </p:txBody>
      </p:sp>
      <p:sp>
        <p:nvSpPr>
          <p:cNvPr id="8" name="Oval 7"/>
          <p:cNvSpPr/>
          <p:nvPr/>
        </p:nvSpPr>
        <p:spPr>
          <a:xfrm>
            <a:off x="640080" y="2761488"/>
            <a:ext cx="73152" cy="73152"/>
          </a:xfrm>
          <a:prstGeom prst="ellipse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822960" y="2697480"/>
            <a:ext cx="768096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Wat is Supabase (Postgres + auth + storage)</a:t>
            </a:r>
          </a:p>
        </p:txBody>
      </p:sp>
      <p:sp>
        <p:nvSpPr>
          <p:cNvPr id="10" name="Oval 9"/>
          <p:cNvSpPr/>
          <p:nvPr/>
        </p:nvSpPr>
        <p:spPr>
          <a:xfrm>
            <a:off x="640080" y="3054096"/>
            <a:ext cx="73152" cy="73152"/>
          </a:xfrm>
          <a:prstGeom prst="ellipse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22960" y="2990088"/>
            <a:ext cx="768096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Project aanmaken, tabellen, kolommen</a:t>
            </a:r>
          </a:p>
        </p:txBody>
      </p:sp>
      <p:sp>
        <p:nvSpPr>
          <p:cNvPr id="12" name="Oval 11"/>
          <p:cNvSpPr/>
          <p:nvPr/>
        </p:nvSpPr>
        <p:spPr>
          <a:xfrm>
            <a:off x="640080" y="3346704"/>
            <a:ext cx="73152" cy="73152"/>
          </a:xfrm>
          <a:prstGeom prst="ellipse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822960" y="3282696"/>
            <a:ext cx="768096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Supabase Client in Next.js</a:t>
            </a:r>
          </a:p>
        </p:txBody>
      </p:sp>
      <p:sp>
        <p:nvSpPr>
          <p:cNvPr id="14" name="Oval 13"/>
          <p:cNvSpPr/>
          <p:nvPr/>
        </p:nvSpPr>
        <p:spPr>
          <a:xfrm>
            <a:off x="640080" y="3639312"/>
            <a:ext cx="73152" cy="73152"/>
          </a:xfrm>
          <a:prstGeom prst="ellipse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822960" y="3575304"/>
            <a:ext cx="768096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Eerste read/write queries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48640" y="4572000"/>
            <a:ext cx="8046720" cy="2011680"/>
          </a:xfrm>
          <a:prstGeom prst="roundRect">
            <a:avLst/>
          </a:prstGeom>
          <a:solidFill>
            <a:srgbClr val="FFF4C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31520" y="4709160"/>
            <a:ext cx="768096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1">
                <a:solidFill>
                  <a:srgbClr val="EF476F"/>
                </a:solidFill>
                <a:latin typeface="Calibri"/>
              </a:rPr>
              <a:t>Leerdoelen — na deze les kan de student:</a:t>
            </a:r>
          </a:p>
        </p:txBody>
      </p:sp>
      <p:sp>
        <p:nvSpPr>
          <p:cNvPr id="18" name="Oval 17"/>
          <p:cNvSpPr/>
          <p:nvPr/>
        </p:nvSpPr>
        <p:spPr>
          <a:xfrm>
            <a:off x="822960" y="5184648"/>
            <a:ext cx="73152" cy="73152"/>
          </a:xfrm>
          <a:prstGeom prst="ellipse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1005840" y="5120640"/>
            <a:ext cx="7315199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Een Supabase-project opzetten</a:t>
            </a:r>
          </a:p>
        </p:txBody>
      </p:sp>
      <p:sp>
        <p:nvSpPr>
          <p:cNvPr id="20" name="Oval 19"/>
          <p:cNvSpPr/>
          <p:nvPr/>
        </p:nvSpPr>
        <p:spPr>
          <a:xfrm>
            <a:off x="822960" y="5477256"/>
            <a:ext cx="73152" cy="73152"/>
          </a:xfrm>
          <a:prstGeom prst="ellipse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1005840" y="5413248"/>
            <a:ext cx="7315199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Tabellen en relaties ontwerpen</a:t>
            </a:r>
          </a:p>
        </p:txBody>
      </p:sp>
      <p:sp>
        <p:nvSpPr>
          <p:cNvPr id="22" name="Oval 21"/>
          <p:cNvSpPr/>
          <p:nvPr/>
        </p:nvSpPr>
        <p:spPr>
          <a:xfrm>
            <a:off x="822960" y="5769864"/>
            <a:ext cx="73152" cy="73152"/>
          </a:xfrm>
          <a:prstGeom prst="ellipse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1005840" y="5705856"/>
            <a:ext cx="7315199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CRUD-operaties uitvoeren vanuit Next.js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548640" y="457200"/>
            <a:ext cx="3108960" cy="411480"/>
          </a:xfrm>
          <a:prstGeom prst="roundRect">
            <a:avLst/>
          </a:prstGeom>
          <a:solidFill>
            <a:srgbClr val="EF476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457200"/>
            <a:ext cx="3108960" cy="41148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100" b="1">
                <a:solidFill>
                  <a:srgbClr val="FFFFFF"/>
                </a:solidFill>
                <a:latin typeface="Calibri"/>
              </a:rPr>
              <a:t>DEEL 2 — TECHNICAL FOUNDATIONS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840480" y="457200"/>
            <a:ext cx="4754880" cy="41148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400" b="1">
                <a:solidFill>
                  <a:srgbClr val="555555"/>
                </a:solidFill>
                <a:latin typeface="Calibri"/>
              </a:rPr>
              <a:t>Les 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960120"/>
            <a:ext cx="8046720" cy="8229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000" b="1">
                <a:solidFill>
                  <a:srgbClr val="000000"/>
                </a:solidFill>
                <a:latin typeface="Calibri"/>
              </a:rPr>
              <a:t>Van In-Memory naar Supabase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1783080"/>
            <a:ext cx="80467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0">
                <a:solidFill>
                  <a:srgbClr val="555555"/>
                </a:solidFill>
                <a:latin typeface="Calibri"/>
              </a:rPr>
              <a:t>QuickPoll écht naar database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2331720"/>
            <a:ext cx="80467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1">
                <a:solidFill>
                  <a:srgbClr val="4361EE"/>
                </a:solidFill>
                <a:latin typeface="Calibri"/>
              </a:rPr>
              <a:t>Te behandelen</a:t>
            </a:r>
          </a:p>
        </p:txBody>
      </p:sp>
      <p:sp>
        <p:nvSpPr>
          <p:cNvPr id="8" name="Oval 7"/>
          <p:cNvSpPr/>
          <p:nvPr/>
        </p:nvSpPr>
        <p:spPr>
          <a:xfrm>
            <a:off x="640080" y="2761488"/>
            <a:ext cx="73152" cy="73152"/>
          </a:xfrm>
          <a:prstGeom prst="ellipse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822960" y="2697480"/>
            <a:ext cx="768096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Migratie: in-memory naar Supabase</a:t>
            </a:r>
          </a:p>
        </p:txBody>
      </p:sp>
      <p:sp>
        <p:nvSpPr>
          <p:cNvPr id="10" name="Oval 9"/>
          <p:cNvSpPr/>
          <p:nvPr/>
        </p:nvSpPr>
        <p:spPr>
          <a:xfrm>
            <a:off x="640080" y="3054096"/>
            <a:ext cx="73152" cy="73152"/>
          </a:xfrm>
          <a:prstGeom prst="ellipse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22960" y="2990088"/>
            <a:ext cx="768096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Server actions die DB-calls doen</a:t>
            </a:r>
          </a:p>
        </p:txBody>
      </p:sp>
      <p:sp>
        <p:nvSpPr>
          <p:cNvPr id="12" name="Oval 11"/>
          <p:cNvSpPr/>
          <p:nvPr/>
        </p:nvSpPr>
        <p:spPr>
          <a:xfrm>
            <a:off x="640080" y="3346704"/>
            <a:ext cx="73152" cy="73152"/>
          </a:xfrm>
          <a:prstGeom prst="ellipse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822960" y="3282696"/>
            <a:ext cx="768096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Real-time votes met Supabase Realtime</a:t>
            </a:r>
          </a:p>
        </p:txBody>
      </p:sp>
      <p:sp>
        <p:nvSpPr>
          <p:cNvPr id="14" name="Oval 13"/>
          <p:cNvSpPr/>
          <p:nvPr/>
        </p:nvSpPr>
        <p:spPr>
          <a:xfrm>
            <a:off x="640080" y="3639312"/>
            <a:ext cx="73152" cy="73152"/>
          </a:xfrm>
          <a:prstGeom prst="ellipse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822960" y="3575304"/>
            <a:ext cx="768096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Foreign keys en relaties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48640" y="4572000"/>
            <a:ext cx="8046720" cy="2011680"/>
          </a:xfrm>
          <a:prstGeom prst="roundRect">
            <a:avLst/>
          </a:prstGeom>
          <a:solidFill>
            <a:srgbClr val="FFF4C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31520" y="4709160"/>
            <a:ext cx="768096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1">
                <a:solidFill>
                  <a:srgbClr val="EF476F"/>
                </a:solidFill>
                <a:latin typeface="Calibri"/>
              </a:rPr>
              <a:t>Leerdoelen — na deze les kan de student:</a:t>
            </a:r>
          </a:p>
        </p:txBody>
      </p:sp>
      <p:sp>
        <p:nvSpPr>
          <p:cNvPr id="18" name="Oval 17"/>
          <p:cNvSpPr/>
          <p:nvPr/>
        </p:nvSpPr>
        <p:spPr>
          <a:xfrm>
            <a:off x="822960" y="5184648"/>
            <a:ext cx="73152" cy="73152"/>
          </a:xfrm>
          <a:prstGeom prst="ellipse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1005840" y="5120640"/>
            <a:ext cx="7315199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QuickPoll volledig DB-backed maken</a:t>
            </a:r>
          </a:p>
        </p:txBody>
      </p:sp>
      <p:sp>
        <p:nvSpPr>
          <p:cNvPr id="20" name="Oval 19"/>
          <p:cNvSpPr/>
          <p:nvPr/>
        </p:nvSpPr>
        <p:spPr>
          <a:xfrm>
            <a:off x="822960" y="5477256"/>
            <a:ext cx="73152" cy="73152"/>
          </a:xfrm>
          <a:prstGeom prst="ellipse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1005840" y="5413248"/>
            <a:ext cx="7315199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Real-time updates implementeren</a:t>
            </a:r>
          </a:p>
        </p:txBody>
      </p:sp>
      <p:sp>
        <p:nvSpPr>
          <p:cNvPr id="22" name="Oval 21"/>
          <p:cNvSpPr/>
          <p:nvPr/>
        </p:nvSpPr>
        <p:spPr>
          <a:xfrm>
            <a:off x="822960" y="5769864"/>
            <a:ext cx="73152" cy="73152"/>
          </a:xfrm>
          <a:prstGeom prst="ellipse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1005840" y="5705856"/>
            <a:ext cx="7315199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Database-relaties correct modelleren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548640" y="457200"/>
            <a:ext cx="3108960" cy="411480"/>
          </a:xfrm>
          <a:prstGeom prst="roundRect">
            <a:avLst/>
          </a:prstGeom>
          <a:solidFill>
            <a:srgbClr val="EF476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457200"/>
            <a:ext cx="3108960" cy="41148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100" b="1">
                <a:solidFill>
                  <a:srgbClr val="FFFFFF"/>
                </a:solidFill>
                <a:latin typeface="Calibri"/>
              </a:rPr>
              <a:t>DEEL 2 — TECHNICAL FOUNDATIONS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840480" y="457200"/>
            <a:ext cx="4754880" cy="41148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400" b="1">
                <a:solidFill>
                  <a:srgbClr val="555555"/>
                </a:solidFill>
                <a:latin typeface="Calibri"/>
              </a:rPr>
              <a:t>Les 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960120"/>
            <a:ext cx="8046720" cy="8229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000" b="1">
                <a:solidFill>
                  <a:srgbClr val="000000"/>
                </a:solidFill>
                <a:latin typeface="Calibri"/>
              </a:rPr>
              <a:t>Supabase Auth — eerste login flow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1783080"/>
            <a:ext cx="80467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0">
                <a:solidFill>
                  <a:srgbClr val="555555"/>
                </a:solidFill>
                <a:latin typeface="Calibri"/>
              </a:rPr>
              <a:t>signUp, signIn, signOut, Navbar, RLS intro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2331720"/>
            <a:ext cx="80467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1">
                <a:solidFill>
                  <a:srgbClr val="4361EE"/>
                </a:solidFill>
                <a:latin typeface="Calibri"/>
              </a:rPr>
              <a:t>Te behandelen</a:t>
            </a:r>
          </a:p>
        </p:txBody>
      </p:sp>
      <p:sp>
        <p:nvSpPr>
          <p:cNvPr id="8" name="Oval 7"/>
          <p:cNvSpPr/>
          <p:nvPr/>
        </p:nvSpPr>
        <p:spPr>
          <a:xfrm>
            <a:off x="640080" y="2761488"/>
            <a:ext cx="73152" cy="73152"/>
          </a:xfrm>
          <a:prstGeom prst="ellipse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822960" y="2697480"/>
            <a:ext cx="768096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Authenticatie vs. autorisatie</a:t>
            </a:r>
          </a:p>
        </p:txBody>
      </p:sp>
      <p:sp>
        <p:nvSpPr>
          <p:cNvPr id="10" name="Oval 9"/>
          <p:cNvSpPr/>
          <p:nvPr/>
        </p:nvSpPr>
        <p:spPr>
          <a:xfrm>
            <a:off x="640080" y="3054096"/>
            <a:ext cx="73152" cy="73152"/>
          </a:xfrm>
          <a:prstGeom prst="ellipse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22960" y="2990088"/>
            <a:ext cx="768096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Email/password, magic link, OAuth</a:t>
            </a:r>
          </a:p>
        </p:txBody>
      </p:sp>
      <p:sp>
        <p:nvSpPr>
          <p:cNvPr id="12" name="Oval 11"/>
          <p:cNvSpPr/>
          <p:nvPr/>
        </p:nvSpPr>
        <p:spPr>
          <a:xfrm>
            <a:off x="640080" y="3346704"/>
            <a:ext cx="73152" cy="73152"/>
          </a:xfrm>
          <a:prstGeom prst="ellipse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822960" y="3282696"/>
            <a:ext cx="768096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Sessie-cookies + @supabase/ssr</a:t>
            </a:r>
          </a:p>
        </p:txBody>
      </p:sp>
      <p:sp>
        <p:nvSpPr>
          <p:cNvPr id="14" name="Oval 13"/>
          <p:cNvSpPr/>
          <p:nvPr/>
        </p:nvSpPr>
        <p:spPr>
          <a:xfrm>
            <a:off x="640080" y="3639312"/>
            <a:ext cx="73152" cy="73152"/>
          </a:xfrm>
          <a:prstGeom prst="ellipse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822960" y="3575304"/>
            <a:ext cx="768096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Middleware + eerste RLS-policy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48640" y="4572000"/>
            <a:ext cx="8046720" cy="2011680"/>
          </a:xfrm>
          <a:prstGeom prst="roundRect">
            <a:avLst/>
          </a:prstGeom>
          <a:solidFill>
            <a:srgbClr val="FFF4C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31520" y="4709160"/>
            <a:ext cx="768096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1">
                <a:solidFill>
                  <a:srgbClr val="EF476F"/>
                </a:solidFill>
                <a:latin typeface="Calibri"/>
              </a:rPr>
              <a:t>Leerdoelen — na deze les kan de student:</a:t>
            </a:r>
          </a:p>
        </p:txBody>
      </p:sp>
      <p:sp>
        <p:nvSpPr>
          <p:cNvPr id="18" name="Oval 17"/>
          <p:cNvSpPr/>
          <p:nvPr/>
        </p:nvSpPr>
        <p:spPr>
          <a:xfrm>
            <a:off x="822960" y="5184648"/>
            <a:ext cx="73152" cy="73152"/>
          </a:xfrm>
          <a:prstGeom prst="ellipse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1005840" y="5120640"/>
            <a:ext cx="7315199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Auth vs. autorisatie uitleggen</a:t>
            </a:r>
          </a:p>
        </p:txBody>
      </p:sp>
      <p:sp>
        <p:nvSpPr>
          <p:cNvPr id="20" name="Oval 19"/>
          <p:cNvSpPr/>
          <p:nvPr/>
        </p:nvSpPr>
        <p:spPr>
          <a:xfrm>
            <a:off x="822960" y="5477256"/>
            <a:ext cx="73152" cy="73152"/>
          </a:xfrm>
          <a:prstGeom prst="ellipse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1005840" y="5413248"/>
            <a:ext cx="7315199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Een complete login-flow bouwen</a:t>
            </a:r>
          </a:p>
        </p:txBody>
      </p:sp>
      <p:sp>
        <p:nvSpPr>
          <p:cNvPr id="22" name="Oval 21"/>
          <p:cNvSpPr/>
          <p:nvPr/>
        </p:nvSpPr>
        <p:spPr>
          <a:xfrm>
            <a:off x="822960" y="5769864"/>
            <a:ext cx="73152" cy="73152"/>
          </a:xfrm>
          <a:prstGeom prst="ellipse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1005840" y="5705856"/>
            <a:ext cx="7315199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Een eerste RLS-policy schrijven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548640" y="457200"/>
            <a:ext cx="3108960" cy="411480"/>
          </a:xfrm>
          <a:prstGeom prst="roundRect">
            <a:avLst/>
          </a:prstGeom>
          <a:solidFill>
            <a:srgbClr val="EF476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457200"/>
            <a:ext cx="3108960" cy="41148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100" b="1">
                <a:solidFill>
                  <a:srgbClr val="FFFFFF"/>
                </a:solidFill>
                <a:latin typeface="Calibri"/>
              </a:rPr>
              <a:t>DEEL 2 — TECHNICAL FOUNDATIONS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840480" y="457200"/>
            <a:ext cx="4754880" cy="41148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400" b="1">
                <a:solidFill>
                  <a:srgbClr val="555555"/>
                </a:solidFill>
                <a:latin typeface="Calibri"/>
              </a:rPr>
              <a:t>Les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960120"/>
            <a:ext cx="8046720" cy="8229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000" b="1">
                <a:solidFill>
                  <a:srgbClr val="000000"/>
                </a:solidFill>
                <a:latin typeface="Calibri"/>
              </a:rPr>
              <a:t>Supabase Auth &amp; RLS verdieping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1783080"/>
            <a:ext cx="80467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0">
                <a:solidFill>
                  <a:srgbClr val="555555"/>
                </a:solidFill>
                <a:latin typeface="Calibri"/>
              </a:rPr>
              <a:t>Multi-user veiligheid op database-niveau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2331720"/>
            <a:ext cx="80467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1">
                <a:solidFill>
                  <a:srgbClr val="4361EE"/>
                </a:solidFill>
                <a:latin typeface="Calibri"/>
              </a:rPr>
              <a:t>Te behandelen</a:t>
            </a:r>
          </a:p>
        </p:txBody>
      </p:sp>
      <p:sp>
        <p:nvSpPr>
          <p:cNvPr id="8" name="Oval 7"/>
          <p:cNvSpPr/>
          <p:nvPr/>
        </p:nvSpPr>
        <p:spPr>
          <a:xfrm>
            <a:off x="640080" y="2761488"/>
            <a:ext cx="73152" cy="73152"/>
          </a:xfrm>
          <a:prstGeom prst="ellipse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822960" y="2697480"/>
            <a:ext cx="768096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Drie auth-methodes in detail</a:t>
            </a:r>
          </a:p>
        </p:txBody>
      </p:sp>
      <p:sp>
        <p:nvSpPr>
          <p:cNvPr id="10" name="Oval 9"/>
          <p:cNvSpPr/>
          <p:nvPr/>
        </p:nvSpPr>
        <p:spPr>
          <a:xfrm>
            <a:off x="640080" y="3054096"/>
            <a:ext cx="73152" cy="73152"/>
          </a:xfrm>
          <a:prstGeom prst="ellipse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22960" y="2990088"/>
            <a:ext cx="768096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JWT, refresh tokens, cookies</a:t>
            </a:r>
          </a:p>
        </p:txBody>
      </p:sp>
      <p:sp>
        <p:nvSpPr>
          <p:cNvPr id="12" name="Oval 11"/>
          <p:cNvSpPr/>
          <p:nvPr/>
        </p:nvSpPr>
        <p:spPr>
          <a:xfrm>
            <a:off x="640080" y="3346704"/>
            <a:ext cx="73152" cy="73152"/>
          </a:xfrm>
          <a:prstGeom prst="ellipse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822960" y="3282696"/>
            <a:ext cx="768096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RLS: using vs. with check</a:t>
            </a:r>
          </a:p>
        </p:txBody>
      </p:sp>
      <p:sp>
        <p:nvSpPr>
          <p:cNvPr id="14" name="Oval 13"/>
          <p:cNvSpPr/>
          <p:nvPr/>
        </p:nvSpPr>
        <p:spPr>
          <a:xfrm>
            <a:off x="640080" y="3639312"/>
            <a:ext cx="73152" cy="73152"/>
          </a:xfrm>
          <a:prstGeom prst="ellipse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822960" y="3575304"/>
            <a:ext cx="768096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Beschermde routes via twee patronen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48640" y="4572000"/>
            <a:ext cx="8046720" cy="2011680"/>
          </a:xfrm>
          <a:prstGeom prst="roundRect">
            <a:avLst/>
          </a:prstGeom>
          <a:solidFill>
            <a:srgbClr val="FFF4C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31520" y="4709160"/>
            <a:ext cx="768096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1">
                <a:solidFill>
                  <a:srgbClr val="EF476F"/>
                </a:solidFill>
                <a:latin typeface="Calibri"/>
              </a:rPr>
              <a:t>Leerdoelen — na deze les kan de student:</a:t>
            </a:r>
          </a:p>
        </p:txBody>
      </p:sp>
      <p:sp>
        <p:nvSpPr>
          <p:cNvPr id="18" name="Oval 17"/>
          <p:cNvSpPr/>
          <p:nvPr/>
        </p:nvSpPr>
        <p:spPr>
          <a:xfrm>
            <a:off x="822960" y="5184648"/>
            <a:ext cx="73152" cy="73152"/>
          </a:xfrm>
          <a:prstGeom prst="ellipse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1005840" y="5120640"/>
            <a:ext cx="7315199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Effectieve RLS-policies schrijven</a:t>
            </a:r>
          </a:p>
        </p:txBody>
      </p:sp>
      <p:sp>
        <p:nvSpPr>
          <p:cNvPr id="20" name="Oval 19"/>
          <p:cNvSpPr/>
          <p:nvPr/>
        </p:nvSpPr>
        <p:spPr>
          <a:xfrm>
            <a:off x="822960" y="5477256"/>
            <a:ext cx="73152" cy="73152"/>
          </a:xfrm>
          <a:prstGeom prst="ellipse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1005840" y="5413248"/>
            <a:ext cx="7315199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Sessies veilig beheren</a:t>
            </a:r>
          </a:p>
        </p:txBody>
      </p:sp>
      <p:sp>
        <p:nvSpPr>
          <p:cNvPr id="22" name="Oval 21"/>
          <p:cNvSpPr/>
          <p:nvPr/>
        </p:nvSpPr>
        <p:spPr>
          <a:xfrm>
            <a:off x="822960" y="5769864"/>
            <a:ext cx="73152" cy="73152"/>
          </a:xfrm>
          <a:prstGeom prst="ellipse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1005840" y="5705856"/>
            <a:ext cx="7315199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Multi-user veilige apps bouwen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548640" y="457200"/>
            <a:ext cx="3108960" cy="411480"/>
          </a:xfrm>
          <a:prstGeom prst="roundRect">
            <a:avLst/>
          </a:prstGeom>
          <a:solidFill>
            <a:srgbClr val="16A34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457200"/>
            <a:ext cx="3108960" cy="41148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100" b="1">
                <a:solidFill>
                  <a:srgbClr val="FFFFFF"/>
                </a:solidFill>
                <a:latin typeface="Calibri"/>
              </a:rPr>
              <a:t>DEEL 3 — AI DEVELOPMENT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840480" y="457200"/>
            <a:ext cx="4754880" cy="41148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400" b="1">
                <a:solidFill>
                  <a:srgbClr val="555555"/>
                </a:solidFill>
                <a:latin typeface="Calibri"/>
              </a:rPr>
              <a:t>Les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960120"/>
            <a:ext cx="8046720" cy="8229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000" b="1">
                <a:solidFill>
                  <a:srgbClr val="000000"/>
                </a:solidFill>
                <a:latin typeface="Calibri"/>
              </a:rPr>
              <a:t>Vercel AI SDK — praat met je data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1783080"/>
            <a:ext cx="80467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0">
                <a:solidFill>
                  <a:srgbClr val="555555"/>
                </a:solidFill>
                <a:latin typeface="Calibri"/>
              </a:rPr>
              <a:t>Polderfest 2027: 500 bands in Supabase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2331720"/>
            <a:ext cx="80467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1">
                <a:solidFill>
                  <a:srgbClr val="4361EE"/>
                </a:solidFill>
                <a:latin typeface="Calibri"/>
              </a:rPr>
              <a:t>Te behandelen</a:t>
            </a:r>
          </a:p>
        </p:txBody>
      </p:sp>
      <p:sp>
        <p:nvSpPr>
          <p:cNvPr id="8" name="Oval 7"/>
          <p:cNvSpPr/>
          <p:nvPr/>
        </p:nvSpPr>
        <p:spPr>
          <a:xfrm>
            <a:off x="640080" y="2761488"/>
            <a:ext cx="73152" cy="73152"/>
          </a:xfrm>
          <a:prstGeom prst="ellipse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822960" y="2697480"/>
            <a:ext cx="768096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Vier kern-functies: generateText, streamText, generateObject, streamObject</a:t>
            </a:r>
          </a:p>
        </p:txBody>
      </p:sp>
      <p:sp>
        <p:nvSpPr>
          <p:cNvPr id="10" name="Oval 9"/>
          <p:cNvSpPr/>
          <p:nvPr/>
        </p:nvSpPr>
        <p:spPr>
          <a:xfrm>
            <a:off x="640080" y="3054096"/>
            <a:ext cx="73152" cy="73152"/>
          </a:xfrm>
          <a:prstGeom prst="ellipse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22960" y="2990088"/>
            <a:ext cx="768096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Provider-agnostic werken</a:t>
            </a:r>
          </a:p>
        </p:txBody>
      </p:sp>
      <p:sp>
        <p:nvSpPr>
          <p:cNvPr id="12" name="Oval 11"/>
          <p:cNvSpPr/>
          <p:nvPr/>
        </p:nvSpPr>
        <p:spPr>
          <a:xfrm>
            <a:off x="640080" y="3346704"/>
            <a:ext cx="73152" cy="73152"/>
          </a:xfrm>
          <a:prstGeom prst="ellipse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822960" y="3282696"/>
            <a:ext cx="768096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Live demo: Next.js + Supabase + AI SDK</a:t>
            </a:r>
          </a:p>
        </p:txBody>
      </p:sp>
      <p:sp>
        <p:nvSpPr>
          <p:cNvPr id="14" name="Oval 13"/>
          <p:cNvSpPr/>
          <p:nvPr/>
        </p:nvSpPr>
        <p:spPr>
          <a:xfrm>
            <a:off x="640080" y="3639312"/>
            <a:ext cx="73152" cy="73152"/>
          </a:xfrm>
          <a:prstGeom prst="ellipse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822960" y="3575304"/>
            <a:ext cx="768096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Eerste chat-route met streaming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48640" y="4572000"/>
            <a:ext cx="8046720" cy="2011680"/>
          </a:xfrm>
          <a:prstGeom prst="roundRect">
            <a:avLst/>
          </a:prstGeom>
          <a:solidFill>
            <a:srgbClr val="FFF4C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31520" y="4709160"/>
            <a:ext cx="768096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1">
                <a:solidFill>
                  <a:srgbClr val="EF476F"/>
                </a:solidFill>
                <a:latin typeface="Calibri"/>
              </a:rPr>
              <a:t>Leerdoelen — na deze les kan de student:</a:t>
            </a:r>
          </a:p>
        </p:txBody>
      </p:sp>
      <p:sp>
        <p:nvSpPr>
          <p:cNvPr id="18" name="Oval 17"/>
          <p:cNvSpPr/>
          <p:nvPr/>
        </p:nvSpPr>
        <p:spPr>
          <a:xfrm>
            <a:off x="822960" y="5184648"/>
            <a:ext cx="73152" cy="73152"/>
          </a:xfrm>
          <a:prstGeom prst="ellipse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1005840" y="5120640"/>
            <a:ext cx="7315199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Een AI-app opzetten met de Vercel AI SDK</a:t>
            </a:r>
          </a:p>
        </p:txBody>
      </p:sp>
      <p:sp>
        <p:nvSpPr>
          <p:cNvPr id="20" name="Oval 19"/>
          <p:cNvSpPr/>
          <p:nvPr/>
        </p:nvSpPr>
        <p:spPr>
          <a:xfrm>
            <a:off x="822960" y="5477256"/>
            <a:ext cx="73152" cy="73152"/>
          </a:xfrm>
          <a:prstGeom prst="ellipse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1005840" y="5413248"/>
            <a:ext cx="7315199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Streaming chat implementeren</a:t>
            </a:r>
          </a:p>
        </p:txBody>
      </p:sp>
      <p:sp>
        <p:nvSpPr>
          <p:cNvPr id="22" name="Oval 21"/>
          <p:cNvSpPr/>
          <p:nvPr/>
        </p:nvSpPr>
        <p:spPr>
          <a:xfrm>
            <a:off x="822960" y="5769864"/>
            <a:ext cx="73152" cy="73152"/>
          </a:xfrm>
          <a:prstGeom prst="ellipse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1005840" y="5705856"/>
            <a:ext cx="7315199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Een eigen dataset bevragen met een LLM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548640" y="457200"/>
            <a:ext cx="3108960" cy="411480"/>
          </a:xfrm>
          <a:prstGeom prst="roundRect">
            <a:avLst/>
          </a:prstGeom>
          <a:solidFill>
            <a:srgbClr val="16A34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457200"/>
            <a:ext cx="3108960" cy="41148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100" b="1">
                <a:solidFill>
                  <a:srgbClr val="FFFFFF"/>
                </a:solidFill>
                <a:latin typeface="Calibri"/>
              </a:rPr>
              <a:t>DEEL 3 — AI DEVELOPMENT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840480" y="457200"/>
            <a:ext cx="4754880" cy="41148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400" b="1">
                <a:solidFill>
                  <a:srgbClr val="555555"/>
                </a:solidFill>
                <a:latin typeface="Calibri"/>
              </a:rPr>
              <a:t>Les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960120"/>
            <a:ext cx="8046720" cy="8229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000" b="1">
                <a:solidFill>
                  <a:srgbClr val="000000"/>
                </a:solidFill>
                <a:latin typeface="Calibri"/>
              </a:rPr>
              <a:t>Tool Calling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1783080"/>
            <a:ext cx="80467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0">
                <a:solidFill>
                  <a:srgbClr val="555555"/>
                </a:solidFill>
                <a:latin typeface="Calibri"/>
              </a:rPr>
              <a:t>Laat AI zelf functies kiezen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2331720"/>
            <a:ext cx="80467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1">
                <a:solidFill>
                  <a:srgbClr val="4361EE"/>
                </a:solidFill>
                <a:latin typeface="Calibri"/>
              </a:rPr>
              <a:t>Te behandelen</a:t>
            </a:r>
          </a:p>
        </p:txBody>
      </p:sp>
      <p:sp>
        <p:nvSpPr>
          <p:cNvPr id="8" name="Oval 7"/>
          <p:cNvSpPr/>
          <p:nvPr/>
        </p:nvSpPr>
        <p:spPr>
          <a:xfrm>
            <a:off x="640080" y="2761488"/>
            <a:ext cx="73152" cy="73152"/>
          </a:xfrm>
          <a:prstGeom prst="ellipse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822960" y="2697480"/>
            <a:ext cx="768096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Het schaalprobleem: niet alles in context</a:t>
            </a:r>
          </a:p>
        </p:txBody>
      </p:sp>
      <p:sp>
        <p:nvSpPr>
          <p:cNvPr id="10" name="Oval 9"/>
          <p:cNvSpPr/>
          <p:nvPr/>
        </p:nvSpPr>
        <p:spPr>
          <a:xfrm>
            <a:off x="640080" y="3054096"/>
            <a:ext cx="73152" cy="73152"/>
          </a:xfrm>
          <a:prstGeom prst="ellipse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22960" y="2990088"/>
            <a:ext cx="768096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tool({ description, inputSchema, execute })</a:t>
            </a:r>
          </a:p>
        </p:txBody>
      </p:sp>
      <p:sp>
        <p:nvSpPr>
          <p:cNvPr id="12" name="Oval 11"/>
          <p:cNvSpPr/>
          <p:nvPr/>
        </p:nvSpPr>
        <p:spPr>
          <a:xfrm>
            <a:off x="640080" y="3346704"/>
            <a:ext cx="73152" cy="73152"/>
          </a:xfrm>
          <a:prstGeom prst="ellipse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822960" y="3282696"/>
            <a:ext cx="768096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stopWhen + multi-step</a:t>
            </a:r>
          </a:p>
        </p:txBody>
      </p:sp>
      <p:sp>
        <p:nvSpPr>
          <p:cNvPr id="14" name="Oval 13"/>
          <p:cNvSpPr/>
          <p:nvPr/>
        </p:nvSpPr>
        <p:spPr>
          <a:xfrm>
            <a:off x="640080" y="3639312"/>
            <a:ext cx="73152" cy="73152"/>
          </a:xfrm>
          <a:prstGeom prst="ellipse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822960" y="3575304"/>
            <a:ext cx="768096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6 tools voor de Polderfest-app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48640" y="4572000"/>
            <a:ext cx="8046720" cy="2011680"/>
          </a:xfrm>
          <a:prstGeom prst="roundRect">
            <a:avLst/>
          </a:prstGeom>
          <a:solidFill>
            <a:srgbClr val="FFF4C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31520" y="4709160"/>
            <a:ext cx="768096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1">
                <a:solidFill>
                  <a:srgbClr val="EF476F"/>
                </a:solidFill>
                <a:latin typeface="Calibri"/>
              </a:rPr>
              <a:t>Leerdoelen — na deze les kan de student:</a:t>
            </a:r>
          </a:p>
        </p:txBody>
      </p:sp>
      <p:sp>
        <p:nvSpPr>
          <p:cNvPr id="18" name="Oval 17"/>
          <p:cNvSpPr/>
          <p:nvPr/>
        </p:nvSpPr>
        <p:spPr>
          <a:xfrm>
            <a:off x="822960" y="5184648"/>
            <a:ext cx="73152" cy="73152"/>
          </a:xfrm>
          <a:prstGeom prst="ellipse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1005840" y="5120640"/>
            <a:ext cx="7315199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Tools definiëren met Zod-schemas</a:t>
            </a:r>
          </a:p>
        </p:txBody>
      </p:sp>
      <p:sp>
        <p:nvSpPr>
          <p:cNvPr id="20" name="Oval 19"/>
          <p:cNvSpPr/>
          <p:nvPr/>
        </p:nvSpPr>
        <p:spPr>
          <a:xfrm>
            <a:off x="822960" y="5477256"/>
            <a:ext cx="73152" cy="73152"/>
          </a:xfrm>
          <a:prstGeom prst="ellipse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1005840" y="5413248"/>
            <a:ext cx="7315199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Multi-step tool calling configureren</a:t>
            </a:r>
          </a:p>
        </p:txBody>
      </p:sp>
      <p:sp>
        <p:nvSpPr>
          <p:cNvPr id="22" name="Oval 21"/>
          <p:cNvSpPr/>
          <p:nvPr/>
        </p:nvSpPr>
        <p:spPr>
          <a:xfrm>
            <a:off x="822960" y="5769864"/>
            <a:ext cx="73152" cy="73152"/>
          </a:xfrm>
          <a:prstGeom prst="ellipse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1005840" y="5705856"/>
            <a:ext cx="7315199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Bepalen wanneer tool calling past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548640" y="457200"/>
            <a:ext cx="3108960" cy="411480"/>
          </a:xfrm>
          <a:prstGeom prst="roundRect">
            <a:avLst/>
          </a:prstGeom>
          <a:solidFill>
            <a:srgbClr val="16A34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457200"/>
            <a:ext cx="3108960" cy="41148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100" b="1">
                <a:solidFill>
                  <a:srgbClr val="FFFFFF"/>
                </a:solidFill>
                <a:latin typeface="Calibri"/>
              </a:rPr>
              <a:t>DEEL 3 — AI DEVELOPMENT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840480" y="457200"/>
            <a:ext cx="4754880" cy="41148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400" b="1">
                <a:solidFill>
                  <a:srgbClr val="555555"/>
                </a:solidFill>
                <a:latin typeface="Calibri"/>
              </a:rPr>
              <a:t>Les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960120"/>
            <a:ext cx="8046720" cy="8229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000" b="1">
                <a:solidFill>
                  <a:srgbClr val="000000"/>
                </a:solidFill>
                <a:latin typeface="Calibri"/>
              </a:rPr>
              <a:t>Externe APIs + Cursor + Vercel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1783080"/>
            <a:ext cx="80467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0">
                <a:solidFill>
                  <a:srgbClr val="555555"/>
                </a:solidFill>
                <a:latin typeface="Calibri"/>
              </a:rPr>
              <a:t>Van localhost naar de wereld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2331720"/>
            <a:ext cx="80467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1">
                <a:solidFill>
                  <a:srgbClr val="4361EE"/>
                </a:solidFill>
                <a:latin typeface="Calibri"/>
              </a:rPr>
              <a:t>Te behandelen</a:t>
            </a:r>
          </a:p>
        </p:txBody>
      </p:sp>
      <p:sp>
        <p:nvSpPr>
          <p:cNvPr id="8" name="Oval 7"/>
          <p:cNvSpPr/>
          <p:nvPr/>
        </p:nvSpPr>
        <p:spPr>
          <a:xfrm>
            <a:off x="640080" y="2761488"/>
            <a:ext cx="73152" cy="73152"/>
          </a:xfrm>
          <a:prstGeom prst="ellipse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822960" y="2697480"/>
            <a:ext cx="768096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Externe APIs in Next.js</a:t>
            </a:r>
          </a:p>
        </p:txBody>
      </p:sp>
      <p:sp>
        <p:nvSpPr>
          <p:cNvPr id="10" name="Oval 9"/>
          <p:cNvSpPr/>
          <p:nvPr/>
        </p:nvSpPr>
        <p:spPr>
          <a:xfrm>
            <a:off x="640080" y="3054096"/>
            <a:ext cx="73152" cy="73152"/>
          </a:xfrm>
          <a:prstGeom prst="ellipse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22960" y="2990088"/>
            <a:ext cx="768096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Cursor Composer vs. Background Agent</a:t>
            </a:r>
          </a:p>
        </p:txBody>
      </p:sp>
      <p:sp>
        <p:nvSpPr>
          <p:cNvPr id="12" name="Oval 11"/>
          <p:cNvSpPr/>
          <p:nvPr/>
        </p:nvSpPr>
        <p:spPr>
          <a:xfrm>
            <a:off x="640080" y="3346704"/>
            <a:ext cx="73152" cy="73152"/>
          </a:xfrm>
          <a:prstGeom prst="ellipse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822960" y="3282696"/>
            <a:ext cx="768096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Vercel preview deployments</a:t>
            </a:r>
          </a:p>
        </p:txBody>
      </p:sp>
      <p:sp>
        <p:nvSpPr>
          <p:cNvPr id="14" name="Oval 13"/>
          <p:cNvSpPr/>
          <p:nvPr/>
        </p:nvSpPr>
        <p:spPr>
          <a:xfrm>
            <a:off x="640080" y="3639312"/>
            <a:ext cx="73152" cy="73152"/>
          </a:xfrm>
          <a:prstGeom prst="ellipse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822960" y="3575304"/>
            <a:ext cx="768096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GitHub Actions CI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48640" y="4572000"/>
            <a:ext cx="8046720" cy="2011680"/>
          </a:xfrm>
          <a:prstGeom prst="roundRect">
            <a:avLst/>
          </a:prstGeom>
          <a:solidFill>
            <a:srgbClr val="FFF4C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31520" y="4709160"/>
            <a:ext cx="768096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1">
                <a:solidFill>
                  <a:srgbClr val="EF476F"/>
                </a:solidFill>
                <a:latin typeface="Calibri"/>
              </a:rPr>
              <a:t>Leerdoelen — na deze les kan de student:</a:t>
            </a:r>
          </a:p>
        </p:txBody>
      </p:sp>
      <p:sp>
        <p:nvSpPr>
          <p:cNvPr id="18" name="Oval 17"/>
          <p:cNvSpPr/>
          <p:nvPr/>
        </p:nvSpPr>
        <p:spPr>
          <a:xfrm>
            <a:off x="822960" y="5184648"/>
            <a:ext cx="73152" cy="73152"/>
          </a:xfrm>
          <a:prstGeom prst="ellipse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1005840" y="5120640"/>
            <a:ext cx="7315199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Externe APIs integreren</a:t>
            </a:r>
          </a:p>
        </p:txBody>
      </p:sp>
      <p:sp>
        <p:nvSpPr>
          <p:cNvPr id="20" name="Oval 19"/>
          <p:cNvSpPr/>
          <p:nvPr/>
        </p:nvSpPr>
        <p:spPr>
          <a:xfrm>
            <a:off x="822960" y="5477256"/>
            <a:ext cx="73152" cy="73152"/>
          </a:xfrm>
          <a:prstGeom prst="ellipse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1005840" y="5413248"/>
            <a:ext cx="7315199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Cursor agents productief inzetten</a:t>
            </a:r>
          </a:p>
        </p:txBody>
      </p:sp>
      <p:sp>
        <p:nvSpPr>
          <p:cNvPr id="22" name="Oval 21"/>
          <p:cNvSpPr/>
          <p:nvPr/>
        </p:nvSpPr>
        <p:spPr>
          <a:xfrm>
            <a:off x="822960" y="5769864"/>
            <a:ext cx="73152" cy="73152"/>
          </a:xfrm>
          <a:prstGeom prst="ellipse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1005840" y="5705856"/>
            <a:ext cx="7315199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Een Vercel-deploy met CI opzetten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548640" y="457200"/>
            <a:ext cx="3108960" cy="411480"/>
          </a:xfrm>
          <a:prstGeom prst="roundRect">
            <a:avLst/>
          </a:prstGeom>
          <a:solidFill>
            <a:srgbClr val="16A34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457200"/>
            <a:ext cx="3108960" cy="41148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100" b="1">
                <a:solidFill>
                  <a:srgbClr val="FFFFFF"/>
                </a:solidFill>
                <a:latin typeface="Calibri"/>
              </a:rPr>
              <a:t>DEEL 3 — AI DEVELOPMENT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840480" y="457200"/>
            <a:ext cx="4754880" cy="41148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400" b="1">
                <a:solidFill>
                  <a:srgbClr val="555555"/>
                </a:solidFill>
                <a:latin typeface="Calibri"/>
              </a:rPr>
              <a:t>Les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960120"/>
            <a:ext cx="8046720" cy="8229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000" b="1">
                <a:solidFill>
                  <a:srgbClr val="000000"/>
                </a:solidFill>
                <a:latin typeface="Calibri"/>
              </a:rPr>
              <a:t>Agents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1783080"/>
            <a:ext cx="80467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0">
                <a:solidFill>
                  <a:srgbClr val="555555"/>
                </a:solidFill>
                <a:latin typeface="Calibri"/>
              </a:rPr>
              <a:t>LLM in een loop met tools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2331720"/>
            <a:ext cx="80467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1">
                <a:solidFill>
                  <a:srgbClr val="4361EE"/>
                </a:solidFill>
                <a:latin typeface="Calibri"/>
              </a:rPr>
              <a:t>Te behandelen</a:t>
            </a:r>
          </a:p>
        </p:txBody>
      </p:sp>
      <p:sp>
        <p:nvSpPr>
          <p:cNvPr id="8" name="Oval 7"/>
          <p:cNvSpPr/>
          <p:nvPr/>
        </p:nvSpPr>
        <p:spPr>
          <a:xfrm>
            <a:off x="640080" y="2761488"/>
            <a:ext cx="73152" cy="73152"/>
          </a:xfrm>
          <a:prstGeom prst="ellipse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822960" y="2697480"/>
            <a:ext cx="768096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Wat is een agent (LLM + loop + tools + stopconditie)</a:t>
            </a:r>
          </a:p>
        </p:txBody>
      </p:sp>
      <p:sp>
        <p:nvSpPr>
          <p:cNvPr id="10" name="Oval 9"/>
          <p:cNvSpPr/>
          <p:nvPr/>
        </p:nvSpPr>
        <p:spPr>
          <a:xfrm>
            <a:off x="640080" y="3054096"/>
            <a:ext cx="73152" cy="73152"/>
          </a:xfrm>
          <a:prstGeom prst="ellipse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22960" y="2990088"/>
            <a:ext cx="768096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ToolLoopAgent, stopWhen, prepareStep</a:t>
            </a:r>
          </a:p>
        </p:txBody>
      </p:sp>
      <p:sp>
        <p:nvSpPr>
          <p:cNvPr id="12" name="Oval 11"/>
          <p:cNvSpPr/>
          <p:nvPr/>
        </p:nvSpPr>
        <p:spPr>
          <a:xfrm>
            <a:off x="640080" y="3346704"/>
            <a:ext cx="73152" cy="73152"/>
          </a:xfrm>
          <a:prstGeom prst="ellipse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822960" y="3282696"/>
            <a:ext cx="768096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Dynamisch model-routing per stap</a:t>
            </a:r>
          </a:p>
        </p:txBody>
      </p:sp>
      <p:sp>
        <p:nvSpPr>
          <p:cNvPr id="14" name="Oval 13"/>
          <p:cNvSpPr/>
          <p:nvPr/>
        </p:nvSpPr>
        <p:spPr>
          <a:xfrm>
            <a:off x="640080" y="3639312"/>
            <a:ext cx="73152" cy="73152"/>
          </a:xfrm>
          <a:prstGeom prst="ellipse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822960" y="3575304"/>
            <a:ext cx="768096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Research-agent from scratch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48640" y="4572000"/>
            <a:ext cx="8046720" cy="2011680"/>
          </a:xfrm>
          <a:prstGeom prst="roundRect">
            <a:avLst/>
          </a:prstGeom>
          <a:solidFill>
            <a:srgbClr val="FFF4C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31520" y="4709160"/>
            <a:ext cx="768096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1">
                <a:solidFill>
                  <a:srgbClr val="EF476F"/>
                </a:solidFill>
                <a:latin typeface="Calibri"/>
              </a:rPr>
              <a:t>Leerdoelen — na deze les kan de student:</a:t>
            </a:r>
          </a:p>
        </p:txBody>
      </p:sp>
      <p:sp>
        <p:nvSpPr>
          <p:cNvPr id="18" name="Oval 17"/>
          <p:cNvSpPr/>
          <p:nvPr/>
        </p:nvSpPr>
        <p:spPr>
          <a:xfrm>
            <a:off x="822960" y="5184648"/>
            <a:ext cx="73152" cy="73152"/>
          </a:xfrm>
          <a:prstGeom prst="ellipse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1005840" y="5120640"/>
            <a:ext cx="7315199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Een agent bouwen met de AI SDK</a:t>
            </a:r>
          </a:p>
        </p:txBody>
      </p:sp>
      <p:sp>
        <p:nvSpPr>
          <p:cNvPr id="20" name="Oval 19"/>
          <p:cNvSpPr/>
          <p:nvPr/>
        </p:nvSpPr>
        <p:spPr>
          <a:xfrm>
            <a:off x="822960" y="5477256"/>
            <a:ext cx="73152" cy="73152"/>
          </a:xfrm>
          <a:prstGeom prst="ellipse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1005840" y="5413248"/>
            <a:ext cx="7315199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Slimme stop-condities schrijven</a:t>
            </a:r>
          </a:p>
        </p:txBody>
      </p:sp>
      <p:sp>
        <p:nvSpPr>
          <p:cNvPr id="22" name="Oval 21"/>
          <p:cNvSpPr/>
          <p:nvPr/>
        </p:nvSpPr>
        <p:spPr>
          <a:xfrm>
            <a:off x="822960" y="5769864"/>
            <a:ext cx="73152" cy="73152"/>
          </a:xfrm>
          <a:prstGeom prst="ellipse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1005840" y="5705856"/>
            <a:ext cx="7315199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Modellen dynamisch routen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548640" y="457200"/>
            <a:ext cx="3108960" cy="411480"/>
          </a:xfrm>
          <a:prstGeom prst="roundRect">
            <a:avLst/>
          </a:prstGeom>
          <a:solidFill>
            <a:srgbClr val="16A34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457200"/>
            <a:ext cx="3108960" cy="41148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100" b="1">
                <a:solidFill>
                  <a:srgbClr val="FFFFFF"/>
                </a:solidFill>
                <a:latin typeface="Calibri"/>
              </a:rPr>
              <a:t>DEEL 3 — AI DEVELOPMENT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840480" y="457200"/>
            <a:ext cx="4754880" cy="41148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400" b="1">
                <a:solidFill>
                  <a:srgbClr val="555555"/>
                </a:solidFill>
                <a:latin typeface="Calibri"/>
              </a:rPr>
              <a:t>Les 15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960120"/>
            <a:ext cx="8046720" cy="8229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000" b="1">
                <a:solidFill>
                  <a:srgbClr val="000000"/>
                </a:solidFill>
                <a:latin typeface="Calibri"/>
              </a:rPr>
              <a:t>RAG + Embeddings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1783080"/>
            <a:ext cx="80467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0">
                <a:solidFill>
                  <a:srgbClr val="555555"/>
                </a:solidFill>
                <a:latin typeface="Calibri"/>
              </a:rPr>
              <a:t>Praat met je documenten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2331720"/>
            <a:ext cx="80467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1">
                <a:solidFill>
                  <a:srgbClr val="4361EE"/>
                </a:solidFill>
                <a:latin typeface="Calibri"/>
              </a:rPr>
              <a:t>Te behandelen</a:t>
            </a:r>
          </a:p>
        </p:txBody>
      </p:sp>
      <p:sp>
        <p:nvSpPr>
          <p:cNvPr id="8" name="Oval 7"/>
          <p:cNvSpPr/>
          <p:nvPr/>
        </p:nvSpPr>
        <p:spPr>
          <a:xfrm>
            <a:off x="640080" y="2761488"/>
            <a:ext cx="73152" cy="73152"/>
          </a:xfrm>
          <a:prstGeom prst="ellipse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822960" y="2697480"/>
            <a:ext cx="768096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Het RAG-pattern: chunk → embed → store → query</a:t>
            </a:r>
          </a:p>
        </p:txBody>
      </p:sp>
      <p:sp>
        <p:nvSpPr>
          <p:cNvPr id="10" name="Oval 9"/>
          <p:cNvSpPr/>
          <p:nvPr/>
        </p:nvSpPr>
        <p:spPr>
          <a:xfrm>
            <a:off x="640080" y="3054096"/>
            <a:ext cx="73152" cy="73152"/>
          </a:xfrm>
          <a:prstGeom prst="ellipse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22960" y="2990088"/>
            <a:ext cx="768096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pgvector in Supabase</a:t>
            </a:r>
          </a:p>
        </p:txBody>
      </p:sp>
      <p:sp>
        <p:nvSpPr>
          <p:cNvPr id="12" name="Oval 11"/>
          <p:cNvSpPr/>
          <p:nvPr/>
        </p:nvSpPr>
        <p:spPr>
          <a:xfrm>
            <a:off x="640080" y="3346704"/>
            <a:ext cx="73152" cy="73152"/>
          </a:xfrm>
          <a:prstGeom prst="ellipse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822960" y="3282696"/>
            <a:ext cx="768096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Vector-search query schrijven</a:t>
            </a:r>
          </a:p>
        </p:txBody>
      </p:sp>
      <p:sp>
        <p:nvSpPr>
          <p:cNvPr id="14" name="Oval 13"/>
          <p:cNvSpPr/>
          <p:nvPr/>
        </p:nvSpPr>
        <p:spPr>
          <a:xfrm>
            <a:off x="640080" y="3639312"/>
            <a:ext cx="73152" cy="73152"/>
          </a:xfrm>
          <a:prstGeom prst="ellipse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822960" y="3575304"/>
            <a:ext cx="768096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PDF Q&amp;A app from scratch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48640" y="4572000"/>
            <a:ext cx="8046720" cy="2011680"/>
          </a:xfrm>
          <a:prstGeom prst="roundRect">
            <a:avLst/>
          </a:prstGeom>
          <a:solidFill>
            <a:srgbClr val="FFF4C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31520" y="4709160"/>
            <a:ext cx="768096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1">
                <a:solidFill>
                  <a:srgbClr val="EF476F"/>
                </a:solidFill>
                <a:latin typeface="Calibri"/>
              </a:rPr>
              <a:t>Leerdoelen — na deze les kan de student:</a:t>
            </a:r>
          </a:p>
        </p:txBody>
      </p:sp>
      <p:sp>
        <p:nvSpPr>
          <p:cNvPr id="18" name="Oval 17"/>
          <p:cNvSpPr/>
          <p:nvPr/>
        </p:nvSpPr>
        <p:spPr>
          <a:xfrm>
            <a:off x="822960" y="5184648"/>
            <a:ext cx="73152" cy="73152"/>
          </a:xfrm>
          <a:prstGeom prst="ellipse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1005840" y="5120640"/>
            <a:ext cx="7315199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Het RAG-pattern uitleggen</a:t>
            </a:r>
          </a:p>
        </p:txBody>
      </p:sp>
      <p:sp>
        <p:nvSpPr>
          <p:cNvPr id="20" name="Oval 19"/>
          <p:cNvSpPr/>
          <p:nvPr/>
        </p:nvSpPr>
        <p:spPr>
          <a:xfrm>
            <a:off x="822960" y="5477256"/>
            <a:ext cx="73152" cy="73152"/>
          </a:xfrm>
          <a:prstGeom prst="ellipse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1005840" y="5413248"/>
            <a:ext cx="7315199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pgvector configureren en gebruiken</a:t>
            </a:r>
          </a:p>
        </p:txBody>
      </p:sp>
      <p:sp>
        <p:nvSpPr>
          <p:cNvPr id="22" name="Oval 21"/>
          <p:cNvSpPr/>
          <p:nvPr/>
        </p:nvSpPr>
        <p:spPr>
          <a:xfrm>
            <a:off x="822960" y="5769864"/>
            <a:ext cx="73152" cy="73152"/>
          </a:xfrm>
          <a:prstGeom prst="ellipse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1005840" y="5705856"/>
            <a:ext cx="7315199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Een werkende RAG-app bouwen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548640" y="457200"/>
            <a:ext cx="3108960" cy="411480"/>
          </a:xfrm>
          <a:prstGeom prst="roundRect">
            <a:avLst/>
          </a:prstGeom>
          <a:solidFill>
            <a:srgbClr val="16A34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457200"/>
            <a:ext cx="3108960" cy="41148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100" b="1">
                <a:solidFill>
                  <a:srgbClr val="FFFFFF"/>
                </a:solidFill>
                <a:latin typeface="Calibri"/>
              </a:rPr>
              <a:t>DEEL 3 — AI DEVELOPMENT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840480" y="457200"/>
            <a:ext cx="4754880" cy="41148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400" b="1">
                <a:solidFill>
                  <a:srgbClr val="555555"/>
                </a:solidFill>
                <a:latin typeface="Calibri"/>
              </a:rPr>
              <a:t>Les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960120"/>
            <a:ext cx="8046720" cy="8229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000" b="1">
                <a:solidFill>
                  <a:srgbClr val="000000"/>
                </a:solidFill>
                <a:latin typeface="Calibri"/>
              </a:rPr>
              <a:t>Model Context Protocol (MCP)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1783080"/>
            <a:ext cx="80467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0">
                <a:solidFill>
                  <a:srgbClr val="555555"/>
                </a:solidFill>
                <a:latin typeface="Calibri"/>
              </a:rPr>
              <a:t>Eén protocol, alle AI-clients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2331720"/>
            <a:ext cx="80467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1">
                <a:solidFill>
                  <a:srgbClr val="4361EE"/>
                </a:solidFill>
                <a:latin typeface="Calibri"/>
              </a:rPr>
              <a:t>Te behandelen</a:t>
            </a:r>
          </a:p>
        </p:txBody>
      </p:sp>
      <p:sp>
        <p:nvSpPr>
          <p:cNvPr id="8" name="Oval 7"/>
          <p:cNvSpPr/>
          <p:nvPr/>
        </p:nvSpPr>
        <p:spPr>
          <a:xfrm>
            <a:off x="640080" y="2761488"/>
            <a:ext cx="73152" cy="73152"/>
          </a:xfrm>
          <a:prstGeom prst="ellipse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822960" y="2697480"/>
            <a:ext cx="768096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Wat is MCP en waarom</a:t>
            </a:r>
          </a:p>
        </p:txBody>
      </p:sp>
      <p:sp>
        <p:nvSpPr>
          <p:cNvPr id="10" name="Oval 9"/>
          <p:cNvSpPr/>
          <p:nvPr/>
        </p:nvSpPr>
        <p:spPr>
          <a:xfrm>
            <a:off x="640080" y="3054096"/>
            <a:ext cx="73152" cy="73152"/>
          </a:xfrm>
          <a:prstGeom prst="ellipse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22960" y="2990088"/>
            <a:ext cx="768096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Tools, Resources, Prompts</a:t>
            </a:r>
          </a:p>
        </p:txBody>
      </p:sp>
      <p:sp>
        <p:nvSpPr>
          <p:cNvPr id="12" name="Oval 11"/>
          <p:cNvSpPr/>
          <p:nvPr/>
        </p:nvSpPr>
        <p:spPr>
          <a:xfrm>
            <a:off x="640080" y="3346704"/>
            <a:ext cx="73152" cy="73152"/>
          </a:xfrm>
          <a:prstGeom prst="ellipse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822960" y="3282696"/>
            <a:ext cx="768096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MCP-server in Cursor + Claude Desktop</a:t>
            </a:r>
          </a:p>
        </p:txBody>
      </p:sp>
      <p:sp>
        <p:nvSpPr>
          <p:cNvPr id="14" name="Oval 13"/>
          <p:cNvSpPr/>
          <p:nvPr/>
        </p:nvSpPr>
        <p:spPr>
          <a:xfrm>
            <a:off x="640080" y="3639312"/>
            <a:ext cx="73152" cy="73152"/>
          </a:xfrm>
          <a:prstGeom prst="ellipse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822960" y="3575304"/>
            <a:ext cx="768096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Eigen Polderfest MCP-server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48640" y="4572000"/>
            <a:ext cx="8046720" cy="2011680"/>
          </a:xfrm>
          <a:prstGeom prst="roundRect">
            <a:avLst/>
          </a:prstGeom>
          <a:solidFill>
            <a:srgbClr val="FFF4C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31520" y="4709160"/>
            <a:ext cx="768096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1">
                <a:solidFill>
                  <a:srgbClr val="EF476F"/>
                </a:solidFill>
                <a:latin typeface="Calibri"/>
              </a:rPr>
              <a:t>Leerdoelen — na deze les kan de student:</a:t>
            </a:r>
          </a:p>
        </p:txBody>
      </p:sp>
      <p:sp>
        <p:nvSpPr>
          <p:cNvPr id="18" name="Oval 17"/>
          <p:cNvSpPr/>
          <p:nvPr/>
        </p:nvSpPr>
        <p:spPr>
          <a:xfrm>
            <a:off x="822960" y="5184648"/>
            <a:ext cx="73152" cy="73152"/>
          </a:xfrm>
          <a:prstGeom prst="ellipse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1005840" y="5120640"/>
            <a:ext cx="7315199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Een MCP-server bouwen met de TypeScript SDK</a:t>
            </a:r>
          </a:p>
        </p:txBody>
      </p:sp>
      <p:sp>
        <p:nvSpPr>
          <p:cNvPr id="20" name="Oval 19"/>
          <p:cNvSpPr/>
          <p:nvPr/>
        </p:nvSpPr>
        <p:spPr>
          <a:xfrm>
            <a:off x="822960" y="5477256"/>
            <a:ext cx="73152" cy="73152"/>
          </a:xfrm>
          <a:prstGeom prst="ellipse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1005840" y="5413248"/>
            <a:ext cx="7315199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MCP integreren in Cursor en Claude Desktop</a:t>
            </a:r>
          </a:p>
        </p:txBody>
      </p:sp>
      <p:sp>
        <p:nvSpPr>
          <p:cNvPr id="22" name="Oval 21"/>
          <p:cNvSpPr/>
          <p:nvPr/>
        </p:nvSpPr>
        <p:spPr>
          <a:xfrm>
            <a:off x="822960" y="5769864"/>
            <a:ext cx="73152" cy="73152"/>
          </a:xfrm>
          <a:prstGeom prst="ellipse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1005840" y="5705856"/>
            <a:ext cx="7315199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Bepalen wanneer MCP vs. inline tools past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457200"/>
            <a:ext cx="73152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800" b="1">
                <a:solidFill>
                  <a:srgbClr val="4361EE"/>
                </a:solidFill>
                <a:latin typeface="Calibri"/>
              </a:rPr>
              <a:t>Leerlijn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822960"/>
            <a:ext cx="804672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200" b="1">
                <a:solidFill>
                  <a:srgbClr val="000000"/>
                </a:solidFill>
                <a:latin typeface="Calibri"/>
              </a:rPr>
              <a:t>Vier delen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40080" y="2194560"/>
            <a:ext cx="1371600" cy="548640"/>
          </a:xfrm>
          <a:prstGeom prst="roundRect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40080" y="2194560"/>
            <a:ext cx="1371600" cy="54864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Calibri"/>
              </a:rPr>
              <a:t>Deel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194560" y="2194560"/>
            <a:ext cx="4389120" cy="54864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2000" b="1">
                <a:solidFill>
                  <a:srgbClr val="000000"/>
                </a:solidFill>
                <a:latin typeface="Calibri"/>
              </a:rPr>
              <a:t>AI Foundations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766560" y="2194560"/>
            <a:ext cx="1828800" cy="54864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300" b="0">
                <a:solidFill>
                  <a:srgbClr val="555555"/>
                </a:solidFill>
                <a:latin typeface="Calibri"/>
              </a:rPr>
              <a:t>Les 1-3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40080" y="3017520"/>
            <a:ext cx="1371600" cy="548640"/>
          </a:xfrm>
          <a:prstGeom prst="roundRect">
            <a:avLst/>
          </a:prstGeom>
          <a:solidFill>
            <a:srgbClr val="EF476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640080" y="3017520"/>
            <a:ext cx="1371600" cy="54864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Calibri"/>
              </a:rPr>
              <a:t>Deel 2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194560" y="3017520"/>
            <a:ext cx="4389120" cy="54864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2000" b="1">
                <a:solidFill>
                  <a:srgbClr val="000000"/>
                </a:solidFill>
                <a:latin typeface="Calibri"/>
              </a:rPr>
              <a:t>Technical Foundations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766560" y="3017520"/>
            <a:ext cx="1828800" cy="54864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300" b="0">
                <a:solidFill>
                  <a:srgbClr val="555555"/>
                </a:solidFill>
                <a:latin typeface="Calibri"/>
              </a:rPr>
              <a:t>Les 4-10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640080" y="3840480"/>
            <a:ext cx="1371600" cy="548640"/>
          </a:xfrm>
          <a:prstGeom prst="roundRect">
            <a:avLst/>
          </a:prstGeom>
          <a:solidFill>
            <a:srgbClr val="16A34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640080" y="3840480"/>
            <a:ext cx="1371600" cy="54864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Calibri"/>
              </a:rPr>
              <a:t>Deel 3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194560" y="3840480"/>
            <a:ext cx="4389120" cy="54864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2000" b="1">
                <a:solidFill>
                  <a:srgbClr val="000000"/>
                </a:solidFill>
                <a:latin typeface="Calibri"/>
              </a:rPr>
              <a:t>AI Development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766560" y="3840480"/>
            <a:ext cx="1828800" cy="54864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300" b="0">
                <a:solidFill>
                  <a:srgbClr val="555555"/>
                </a:solidFill>
                <a:latin typeface="Calibri"/>
              </a:rPr>
              <a:t>Les 11-16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640080" y="4663440"/>
            <a:ext cx="1371600" cy="548640"/>
          </a:xfrm>
          <a:prstGeom prst="roundRect">
            <a:avLst/>
          </a:prstGeom>
          <a:solidFill>
            <a:srgbClr val="FFC10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640080" y="4663440"/>
            <a:ext cx="1371600" cy="54864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Calibri"/>
              </a:rPr>
              <a:t>Deel 4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2194560" y="4663440"/>
            <a:ext cx="4389120" cy="54864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2000" b="1">
                <a:solidFill>
                  <a:srgbClr val="000000"/>
                </a:solidFill>
                <a:latin typeface="Calibri"/>
              </a:rPr>
              <a:t>Production &amp; Advanced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766560" y="4663440"/>
            <a:ext cx="1828800" cy="54864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300" b="0">
                <a:solidFill>
                  <a:srgbClr val="555555"/>
                </a:solidFill>
                <a:latin typeface="Calibri"/>
              </a:rPr>
              <a:t>Les 17-18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548640" y="457200"/>
            <a:ext cx="3108960" cy="411480"/>
          </a:xfrm>
          <a:prstGeom prst="roundRect">
            <a:avLst/>
          </a:prstGeom>
          <a:solidFill>
            <a:srgbClr val="FFC10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457200"/>
            <a:ext cx="3108960" cy="41148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100" b="1">
                <a:solidFill>
                  <a:srgbClr val="FFFFFF"/>
                </a:solidFill>
                <a:latin typeface="Calibri"/>
              </a:rPr>
              <a:t>DEEL 4 — PRODUCTION &amp; ADVANCED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840480" y="457200"/>
            <a:ext cx="4754880" cy="41148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400" b="1">
                <a:solidFill>
                  <a:srgbClr val="555555"/>
                </a:solidFill>
                <a:latin typeface="Calibri"/>
              </a:rPr>
              <a:t>Les 17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960120"/>
            <a:ext cx="8046720" cy="8229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000" b="1">
                <a:solidFill>
                  <a:srgbClr val="000000"/>
                </a:solidFill>
                <a:latin typeface="Calibri"/>
              </a:rPr>
              <a:t>AI Production Polish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1783080"/>
            <a:ext cx="80467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0">
                <a:solidFill>
                  <a:srgbClr val="555555"/>
                </a:solidFill>
                <a:latin typeface="Calibri"/>
              </a:rPr>
              <a:t>Observability, evals, security, cost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2331720"/>
            <a:ext cx="80467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1">
                <a:solidFill>
                  <a:srgbClr val="4361EE"/>
                </a:solidFill>
                <a:latin typeface="Calibri"/>
              </a:rPr>
              <a:t>Te behandelen</a:t>
            </a:r>
          </a:p>
        </p:txBody>
      </p:sp>
      <p:sp>
        <p:nvSpPr>
          <p:cNvPr id="8" name="Oval 7"/>
          <p:cNvSpPr/>
          <p:nvPr/>
        </p:nvSpPr>
        <p:spPr>
          <a:xfrm>
            <a:off x="640080" y="2761488"/>
            <a:ext cx="73152" cy="73152"/>
          </a:xfrm>
          <a:prstGeom prst="ellipse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822960" y="2697480"/>
            <a:ext cx="768096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Vier pillaren van productie-AI</a:t>
            </a:r>
          </a:p>
        </p:txBody>
      </p:sp>
      <p:sp>
        <p:nvSpPr>
          <p:cNvPr id="10" name="Oval 9"/>
          <p:cNvSpPr/>
          <p:nvPr/>
        </p:nvSpPr>
        <p:spPr>
          <a:xfrm>
            <a:off x="640080" y="3054096"/>
            <a:ext cx="73152" cy="73152"/>
          </a:xfrm>
          <a:prstGeom prst="ellipse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22960" y="2990088"/>
            <a:ext cx="768096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Langfuse: tracing + logging</a:t>
            </a:r>
          </a:p>
        </p:txBody>
      </p:sp>
      <p:sp>
        <p:nvSpPr>
          <p:cNvPr id="12" name="Oval 11"/>
          <p:cNvSpPr/>
          <p:nvPr/>
        </p:nvSpPr>
        <p:spPr>
          <a:xfrm>
            <a:off x="640080" y="3346704"/>
            <a:ext cx="73152" cy="73152"/>
          </a:xfrm>
          <a:prstGeom prst="ellipse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822960" y="3282696"/>
            <a:ext cx="768096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LLM-as-judge evals (Vitest)</a:t>
            </a:r>
          </a:p>
        </p:txBody>
      </p:sp>
      <p:sp>
        <p:nvSpPr>
          <p:cNvPr id="14" name="Oval 13"/>
          <p:cNvSpPr/>
          <p:nvPr/>
        </p:nvSpPr>
        <p:spPr>
          <a:xfrm>
            <a:off x="640080" y="3639312"/>
            <a:ext cx="73152" cy="73152"/>
          </a:xfrm>
          <a:prstGeom prst="ellipse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822960" y="3575304"/>
            <a:ext cx="768096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Prompt injection + cost monitoring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48640" y="4572000"/>
            <a:ext cx="8046720" cy="2011680"/>
          </a:xfrm>
          <a:prstGeom prst="roundRect">
            <a:avLst/>
          </a:prstGeom>
          <a:solidFill>
            <a:srgbClr val="FFF4C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31520" y="4709160"/>
            <a:ext cx="768096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1">
                <a:solidFill>
                  <a:srgbClr val="EF476F"/>
                </a:solidFill>
                <a:latin typeface="Calibri"/>
              </a:rPr>
              <a:t>Leerdoelen — na deze les kan de student:</a:t>
            </a:r>
          </a:p>
        </p:txBody>
      </p:sp>
      <p:sp>
        <p:nvSpPr>
          <p:cNvPr id="18" name="Oval 17"/>
          <p:cNvSpPr/>
          <p:nvPr/>
        </p:nvSpPr>
        <p:spPr>
          <a:xfrm>
            <a:off x="822960" y="5184648"/>
            <a:ext cx="73152" cy="73152"/>
          </a:xfrm>
          <a:prstGeom prst="ellipse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1005840" y="5120640"/>
            <a:ext cx="7315199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AI-apps instrumenteren met Langfuse</a:t>
            </a:r>
          </a:p>
        </p:txBody>
      </p:sp>
      <p:sp>
        <p:nvSpPr>
          <p:cNvPr id="20" name="Oval 19"/>
          <p:cNvSpPr/>
          <p:nvPr/>
        </p:nvSpPr>
        <p:spPr>
          <a:xfrm>
            <a:off x="822960" y="5477256"/>
            <a:ext cx="73152" cy="73152"/>
          </a:xfrm>
          <a:prstGeom prst="ellipse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1005840" y="5413248"/>
            <a:ext cx="7315199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Een eval-suite opzetten</a:t>
            </a:r>
          </a:p>
        </p:txBody>
      </p:sp>
      <p:sp>
        <p:nvSpPr>
          <p:cNvPr id="22" name="Oval 21"/>
          <p:cNvSpPr/>
          <p:nvPr/>
        </p:nvSpPr>
        <p:spPr>
          <a:xfrm>
            <a:off x="822960" y="5769864"/>
            <a:ext cx="73152" cy="73152"/>
          </a:xfrm>
          <a:prstGeom prst="ellipse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1005840" y="5705856"/>
            <a:ext cx="7315199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Security en cost beheren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548640" y="457200"/>
            <a:ext cx="3108960" cy="411480"/>
          </a:xfrm>
          <a:prstGeom prst="roundRect">
            <a:avLst/>
          </a:prstGeom>
          <a:solidFill>
            <a:srgbClr val="FFC10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457200"/>
            <a:ext cx="3108960" cy="41148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100" b="1">
                <a:solidFill>
                  <a:srgbClr val="FFFFFF"/>
                </a:solidFill>
                <a:latin typeface="Calibri"/>
              </a:rPr>
              <a:t>DEEL 4 — PRODUCTION &amp; ADVANCED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840480" y="457200"/>
            <a:ext cx="4754880" cy="41148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400" b="1">
                <a:solidFill>
                  <a:srgbClr val="555555"/>
                </a:solidFill>
                <a:latin typeface="Calibri"/>
              </a:rPr>
              <a:t>Les 18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960120"/>
            <a:ext cx="8046720" cy="8229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000" b="1">
                <a:solidFill>
                  <a:srgbClr val="000000"/>
                </a:solidFill>
                <a:latin typeface="Calibri"/>
              </a:rPr>
              <a:t>Advanced AI Toolbox + wrap-up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1783080"/>
            <a:ext cx="80467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0">
                <a:solidFill>
                  <a:srgbClr val="555555"/>
                </a:solidFill>
                <a:latin typeface="Calibri"/>
              </a:rPr>
              <a:t>Voice, vision, image, local, edge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2331720"/>
            <a:ext cx="80467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1">
                <a:solidFill>
                  <a:srgbClr val="4361EE"/>
                </a:solidFill>
                <a:latin typeface="Calibri"/>
              </a:rPr>
              <a:t>Te behandelen</a:t>
            </a:r>
          </a:p>
        </p:txBody>
      </p:sp>
      <p:sp>
        <p:nvSpPr>
          <p:cNvPr id="8" name="Oval 7"/>
          <p:cNvSpPr/>
          <p:nvPr/>
        </p:nvSpPr>
        <p:spPr>
          <a:xfrm>
            <a:off x="640080" y="2761488"/>
            <a:ext cx="73152" cy="73152"/>
          </a:xfrm>
          <a:prstGeom prst="ellipse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822960" y="2697480"/>
            <a:ext cx="768096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Voice (Whisper + TTS)</a:t>
            </a:r>
          </a:p>
        </p:txBody>
      </p:sp>
      <p:sp>
        <p:nvSpPr>
          <p:cNvPr id="10" name="Oval 9"/>
          <p:cNvSpPr/>
          <p:nvPr/>
        </p:nvSpPr>
        <p:spPr>
          <a:xfrm>
            <a:off x="640080" y="3054096"/>
            <a:ext cx="73152" cy="73152"/>
          </a:xfrm>
          <a:prstGeom prst="ellipse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22960" y="2990088"/>
            <a:ext cx="768096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Vision (GPT-4o)</a:t>
            </a:r>
          </a:p>
        </p:txBody>
      </p:sp>
      <p:sp>
        <p:nvSpPr>
          <p:cNvPr id="12" name="Oval 11"/>
          <p:cNvSpPr/>
          <p:nvPr/>
        </p:nvSpPr>
        <p:spPr>
          <a:xfrm>
            <a:off x="640080" y="3346704"/>
            <a:ext cx="73152" cy="73152"/>
          </a:xfrm>
          <a:prstGeom prst="ellipse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822960" y="3282696"/>
            <a:ext cx="768096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Image generation (Flux via Fal.ai)</a:t>
            </a:r>
          </a:p>
        </p:txBody>
      </p:sp>
      <p:sp>
        <p:nvSpPr>
          <p:cNvPr id="14" name="Oval 13"/>
          <p:cNvSpPr/>
          <p:nvPr/>
        </p:nvSpPr>
        <p:spPr>
          <a:xfrm>
            <a:off x="640080" y="3639312"/>
            <a:ext cx="73152" cy="73152"/>
          </a:xfrm>
          <a:prstGeom prst="ellipse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822960" y="3575304"/>
            <a:ext cx="768096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Local LLMs (Ollama) + edge AI (Vercel Gateway)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48640" y="4572000"/>
            <a:ext cx="8046720" cy="2011680"/>
          </a:xfrm>
          <a:prstGeom prst="roundRect">
            <a:avLst/>
          </a:prstGeom>
          <a:solidFill>
            <a:srgbClr val="FFF4C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31520" y="4709160"/>
            <a:ext cx="768096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1">
                <a:solidFill>
                  <a:srgbClr val="EF476F"/>
                </a:solidFill>
                <a:latin typeface="Calibri"/>
              </a:rPr>
              <a:t>Leerdoelen — na deze les kan de student:</a:t>
            </a:r>
          </a:p>
        </p:txBody>
      </p:sp>
      <p:sp>
        <p:nvSpPr>
          <p:cNvPr id="18" name="Oval 17"/>
          <p:cNvSpPr/>
          <p:nvPr/>
        </p:nvSpPr>
        <p:spPr>
          <a:xfrm>
            <a:off x="822960" y="5184648"/>
            <a:ext cx="73152" cy="73152"/>
          </a:xfrm>
          <a:prstGeom prst="ellipse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1005840" y="5120640"/>
            <a:ext cx="7315199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Per feature de juiste modaliteit kiezen</a:t>
            </a:r>
          </a:p>
        </p:txBody>
      </p:sp>
      <p:sp>
        <p:nvSpPr>
          <p:cNvPr id="20" name="Oval 19"/>
          <p:cNvSpPr/>
          <p:nvPr/>
        </p:nvSpPr>
        <p:spPr>
          <a:xfrm>
            <a:off x="822960" y="5477256"/>
            <a:ext cx="73152" cy="73152"/>
          </a:xfrm>
          <a:prstGeom prst="ellipse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1005840" y="5413248"/>
            <a:ext cx="7315199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Voice-, vision- en image-features bouwen</a:t>
            </a:r>
          </a:p>
        </p:txBody>
      </p:sp>
      <p:sp>
        <p:nvSpPr>
          <p:cNvPr id="22" name="Oval 21"/>
          <p:cNvSpPr/>
          <p:nvPr/>
        </p:nvSpPr>
        <p:spPr>
          <a:xfrm>
            <a:off x="822960" y="5769864"/>
            <a:ext cx="73152" cy="73152"/>
          </a:xfrm>
          <a:prstGeom prst="ellipse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1005840" y="5705856"/>
            <a:ext cx="7315199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Lokale modellen en edge-AI inzetten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7315200" y="-457200"/>
            <a:ext cx="2286000" cy="2286000"/>
          </a:xfrm>
          <a:prstGeom prst="ellipse">
            <a:avLst/>
          </a:prstGeom>
          <a:solidFill>
            <a:srgbClr val="FFC10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457200"/>
            <a:ext cx="73152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800" b="1">
                <a:solidFill>
                  <a:srgbClr val="4361EE"/>
                </a:solidFill>
                <a:latin typeface="Calibri"/>
              </a:rPr>
              <a:t>Afsluiting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822960"/>
            <a:ext cx="804672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4000" b="1">
                <a:solidFill>
                  <a:srgbClr val="000000"/>
                </a:solidFill>
                <a:latin typeface="Calibri"/>
              </a:rPr>
              <a:t>Eindopdracht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2011680"/>
            <a:ext cx="80467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500" b="0">
                <a:solidFill>
                  <a:srgbClr val="555555"/>
                </a:solidFill>
                <a:latin typeface="Calibri"/>
              </a:rPr>
              <a:t>De student bouwt een eigen AI-app — thuis, na de 18 lessen.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2834640"/>
            <a:ext cx="80467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1">
                <a:solidFill>
                  <a:srgbClr val="EF476F"/>
                </a:solidFill>
                <a:latin typeface="Calibri"/>
              </a:rPr>
              <a:t>Verplichte componenten:</a:t>
            </a:r>
          </a:p>
        </p:txBody>
      </p:sp>
      <p:sp>
        <p:nvSpPr>
          <p:cNvPr id="7" name="Oval 6"/>
          <p:cNvSpPr/>
          <p:nvPr/>
        </p:nvSpPr>
        <p:spPr>
          <a:xfrm>
            <a:off x="822960" y="3355848"/>
            <a:ext cx="73152" cy="73152"/>
          </a:xfrm>
          <a:prstGeom prst="ellipse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1005840" y="3291840"/>
            <a:ext cx="7498080" cy="38404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0">
                <a:solidFill>
                  <a:srgbClr val="000000"/>
                </a:solidFill>
                <a:latin typeface="Calibri"/>
              </a:rPr>
              <a:t>Next.js + TypeScript + Tailwind / Shadcn</a:t>
            </a:r>
          </a:p>
        </p:txBody>
      </p:sp>
      <p:sp>
        <p:nvSpPr>
          <p:cNvPr id="9" name="Oval 8"/>
          <p:cNvSpPr/>
          <p:nvPr/>
        </p:nvSpPr>
        <p:spPr>
          <a:xfrm>
            <a:off x="822960" y="3739896"/>
            <a:ext cx="73152" cy="73152"/>
          </a:xfrm>
          <a:prstGeom prst="ellipse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1005840" y="3675888"/>
            <a:ext cx="7498080" cy="38404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0">
                <a:solidFill>
                  <a:srgbClr val="000000"/>
                </a:solidFill>
                <a:latin typeface="Calibri"/>
              </a:rPr>
              <a:t>Supabase met auth en RLS</a:t>
            </a:r>
          </a:p>
        </p:txBody>
      </p:sp>
      <p:sp>
        <p:nvSpPr>
          <p:cNvPr id="11" name="Oval 10"/>
          <p:cNvSpPr/>
          <p:nvPr/>
        </p:nvSpPr>
        <p:spPr>
          <a:xfrm>
            <a:off x="822960" y="4123944"/>
            <a:ext cx="73152" cy="73152"/>
          </a:xfrm>
          <a:prstGeom prst="ellipse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1005840" y="4059936"/>
            <a:ext cx="7498080" cy="38404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0">
                <a:solidFill>
                  <a:srgbClr val="000000"/>
                </a:solidFill>
                <a:latin typeface="Calibri"/>
              </a:rPr>
              <a:t>Vercel AI SDK met Tool Calling</a:t>
            </a:r>
          </a:p>
        </p:txBody>
      </p:sp>
      <p:sp>
        <p:nvSpPr>
          <p:cNvPr id="13" name="Oval 12"/>
          <p:cNvSpPr/>
          <p:nvPr/>
        </p:nvSpPr>
        <p:spPr>
          <a:xfrm>
            <a:off x="822960" y="4507992"/>
            <a:ext cx="73152" cy="73152"/>
          </a:xfrm>
          <a:prstGeom prst="ellipse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1005840" y="4443984"/>
            <a:ext cx="7498080" cy="38404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0">
                <a:solidFill>
                  <a:srgbClr val="000000"/>
                </a:solidFill>
                <a:latin typeface="Calibri"/>
              </a:rPr>
              <a:t>Minimaal één externe API</a:t>
            </a:r>
          </a:p>
        </p:txBody>
      </p:sp>
      <p:sp>
        <p:nvSpPr>
          <p:cNvPr id="15" name="Oval 14"/>
          <p:cNvSpPr/>
          <p:nvPr/>
        </p:nvSpPr>
        <p:spPr>
          <a:xfrm>
            <a:off x="822960" y="4892040"/>
            <a:ext cx="73152" cy="73152"/>
          </a:xfrm>
          <a:prstGeom prst="ellipse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1005840" y="4828032"/>
            <a:ext cx="7498080" cy="38404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0">
                <a:solidFill>
                  <a:srgbClr val="000000"/>
                </a:solidFill>
                <a:latin typeface="Calibri"/>
              </a:rPr>
              <a:t>Deployed op Vercel met preview deployments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548640" y="5760720"/>
            <a:ext cx="8046720" cy="822960"/>
          </a:xfrm>
          <a:prstGeom prst="roundRect">
            <a:avLst/>
          </a:prstGeom>
          <a:solidFill>
            <a:srgbClr val="E0E8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731520" y="5852160"/>
            <a:ext cx="7863840" cy="64008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400" b="1">
                <a:solidFill>
                  <a:srgbClr val="4361EE"/>
                </a:solidFill>
                <a:latin typeface="Calibri"/>
              </a:rPr>
              <a:t>Pitch: 8–12 minuten demonstratie na inleveren.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-457200" y="-457200"/>
            <a:ext cx="1828800" cy="1828800"/>
          </a:xfrm>
          <a:prstGeom prst="ellipse">
            <a:avLst/>
          </a:prstGeom>
          <a:solidFill>
            <a:srgbClr val="EF476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7772400" y="5486400"/>
            <a:ext cx="1828800" cy="1828800"/>
          </a:xfrm>
          <a:prstGeom prst="ellipse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48640" y="1828800"/>
            <a:ext cx="804672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800" b="1">
                <a:solidFill>
                  <a:srgbClr val="4361EE"/>
                </a:solidFill>
                <a:latin typeface="Calibri"/>
              </a:rPr>
              <a:t>Colofon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2286000"/>
            <a:ext cx="804672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600" b="1">
                <a:solidFill>
                  <a:srgbClr val="000000"/>
                </a:solidFill>
                <a:latin typeface="Calibri"/>
              </a:rPr>
              <a:t>AI Developer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3657600"/>
            <a:ext cx="201168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1">
                <a:solidFill>
                  <a:srgbClr val="555555"/>
                </a:solidFill>
                <a:latin typeface="Calibri"/>
              </a:rPr>
              <a:t>Opleiding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743200" y="3657600"/>
            <a:ext cx="50292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0">
                <a:solidFill>
                  <a:srgbClr val="000000"/>
                </a:solidFill>
                <a:latin typeface="Calibri"/>
              </a:rPr>
              <a:t>NOVI Hogeschool Utrecht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48640" y="4023360"/>
            <a:ext cx="201168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1">
                <a:solidFill>
                  <a:srgbClr val="555555"/>
                </a:solidFill>
                <a:latin typeface="Calibri"/>
              </a:rPr>
              <a:t>Vak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743200" y="4023360"/>
            <a:ext cx="50292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0">
                <a:solidFill>
                  <a:srgbClr val="000000"/>
                </a:solidFill>
                <a:latin typeface="Calibri"/>
              </a:rPr>
              <a:t>AI-Assisted Development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48640" y="4389120"/>
            <a:ext cx="201168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1">
                <a:solidFill>
                  <a:srgbClr val="555555"/>
                </a:solidFill>
                <a:latin typeface="Calibri"/>
              </a:rPr>
              <a:t>Docent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743200" y="4389120"/>
            <a:ext cx="50292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0">
                <a:solidFill>
                  <a:srgbClr val="000000"/>
                </a:solidFill>
                <a:latin typeface="Calibri"/>
              </a:rPr>
              <a:t>Tim Rijkse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48640" y="4754880"/>
            <a:ext cx="201168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1">
                <a:solidFill>
                  <a:srgbClr val="555555"/>
                </a:solidFill>
                <a:latin typeface="Calibri"/>
              </a:rPr>
              <a:t>Schooljaar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743200" y="4754880"/>
            <a:ext cx="50292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0">
                <a:solidFill>
                  <a:srgbClr val="000000"/>
                </a:solidFill>
                <a:latin typeface="Calibri"/>
              </a:rPr>
              <a:t>2025–2026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48640" y="5120640"/>
            <a:ext cx="201168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1">
                <a:solidFill>
                  <a:srgbClr val="555555"/>
                </a:solidFill>
                <a:latin typeface="Calibri"/>
              </a:rPr>
              <a:t>Omvang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743200" y="5120640"/>
            <a:ext cx="50292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0">
                <a:solidFill>
                  <a:srgbClr val="000000"/>
                </a:solidFill>
                <a:latin typeface="Calibri"/>
              </a:rPr>
              <a:t>18 lessen × 3 uur fysiek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457200"/>
            <a:ext cx="73152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800" b="1">
                <a:solidFill>
                  <a:srgbClr val="4361EE"/>
                </a:solidFill>
                <a:latin typeface="Calibri"/>
              </a:rPr>
              <a:t>Overzicht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822960"/>
            <a:ext cx="804672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200" b="1">
                <a:solidFill>
                  <a:srgbClr val="000000"/>
                </a:solidFill>
                <a:latin typeface="Calibri"/>
              </a:rPr>
              <a:t>Alle 18 lessen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457200" y="1737360"/>
            <a:ext cx="731520" cy="411480"/>
          </a:xfrm>
          <a:prstGeom prst="roundRect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457200" y="1737360"/>
            <a:ext cx="731520" cy="41148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200" b="1">
                <a:solidFill>
                  <a:srgbClr val="FFFFFF"/>
                </a:solidFill>
                <a:latin typeface="Calibri"/>
              </a:rPr>
              <a:t>L1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325880" y="1737360"/>
            <a:ext cx="3383280" cy="41148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Introductie AI &amp; LLMs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57200" y="2240280"/>
            <a:ext cx="731520" cy="411480"/>
          </a:xfrm>
          <a:prstGeom prst="roundRect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0" y="2240280"/>
            <a:ext cx="731520" cy="41148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200" b="1">
                <a:solidFill>
                  <a:srgbClr val="FFFFFF"/>
                </a:solidFill>
                <a:latin typeface="Calibri"/>
              </a:rPr>
              <a:t>L2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325880" y="2240280"/>
            <a:ext cx="3383280" cy="41148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AI Code Assistants &amp; OpenCode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57200" y="2743200"/>
            <a:ext cx="731520" cy="411480"/>
          </a:xfrm>
          <a:prstGeom prst="roundRect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457200" y="2743200"/>
            <a:ext cx="731520" cy="41148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200" b="1">
                <a:solidFill>
                  <a:srgbClr val="FFFFFF"/>
                </a:solidFill>
                <a:latin typeface="Calibri"/>
              </a:rPr>
              <a:t>L3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325880" y="2743200"/>
            <a:ext cx="3383280" cy="41148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Cursor Setup &amp; Basics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457200" y="3246120"/>
            <a:ext cx="731520" cy="411480"/>
          </a:xfrm>
          <a:prstGeom prst="roundRect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457200" y="3246120"/>
            <a:ext cx="731520" cy="41148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200" b="1">
                <a:solidFill>
                  <a:srgbClr val="FFFFFF"/>
                </a:solidFill>
                <a:latin typeface="Calibri"/>
              </a:rPr>
              <a:t>L4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325880" y="3246120"/>
            <a:ext cx="3383280" cy="41148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TypeScript Fundamentals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457200" y="3749039"/>
            <a:ext cx="731520" cy="411480"/>
          </a:xfrm>
          <a:prstGeom prst="roundRect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457200" y="3749039"/>
            <a:ext cx="731520" cy="41148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200" b="1">
                <a:solidFill>
                  <a:srgbClr val="FFFFFF"/>
                </a:solidFill>
                <a:latin typeface="Calibri"/>
              </a:rPr>
              <a:t>L5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325880" y="3749039"/>
            <a:ext cx="3383280" cy="41148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Next.js Basics — QuickPoll part 1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457200" y="4251960"/>
            <a:ext cx="731520" cy="411480"/>
          </a:xfrm>
          <a:prstGeom prst="roundRect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457200" y="4251960"/>
            <a:ext cx="731520" cy="41148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200" b="1">
                <a:solidFill>
                  <a:srgbClr val="FFFFFF"/>
                </a:solidFill>
                <a:latin typeface="Calibri"/>
              </a:rPr>
              <a:t>L6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325880" y="4251960"/>
            <a:ext cx="3383280" cy="41148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Next.js QuickPoll part 2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457200" y="4754880"/>
            <a:ext cx="731520" cy="411480"/>
          </a:xfrm>
          <a:prstGeom prst="roundRect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457200" y="4754880"/>
            <a:ext cx="731520" cy="41148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200" b="1">
                <a:solidFill>
                  <a:srgbClr val="FFFFFF"/>
                </a:solidFill>
                <a:latin typeface="Calibri"/>
              </a:rPr>
              <a:t>L7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1325880" y="4754880"/>
            <a:ext cx="3383280" cy="41148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Supabase introductie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457200" y="5257800"/>
            <a:ext cx="731520" cy="411480"/>
          </a:xfrm>
          <a:prstGeom prst="roundRect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457200" y="5257800"/>
            <a:ext cx="731520" cy="41148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200" b="1">
                <a:solidFill>
                  <a:srgbClr val="FFFFFF"/>
                </a:solidFill>
                <a:latin typeface="Calibri"/>
              </a:rPr>
              <a:t>L8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1325880" y="5257800"/>
            <a:ext cx="3383280" cy="41148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Van In-Memory naar Supabase</a:t>
            </a:r>
          </a:p>
        </p:txBody>
      </p:sp>
      <p:sp>
        <p:nvSpPr>
          <p:cNvPr id="28" name="Rounded Rectangle 27"/>
          <p:cNvSpPr/>
          <p:nvPr/>
        </p:nvSpPr>
        <p:spPr>
          <a:xfrm>
            <a:off x="457200" y="5760720"/>
            <a:ext cx="731520" cy="411480"/>
          </a:xfrm>
          <a:prstGeom prst="roundRect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457200" y="5760720"/>
            <a:ext cx="731520" cy="41148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200" b="1">
                <a:solidFill>
                  <a:srgbClr val="FFFFFF"/>
                </a:solidFill>
                <a:latin typeface="Calibri"/>
              </a:rPr>
              <a:t>L9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1325880" y="5760720"/>
            <a:ext cx="3383280" cy="41148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Supabase Auth — eerste login flow</a:t>
            </a:r>
          </a:p>
        </p:txBody>
      </p:sp>
      <p:sp>
        <p:nvSpPr>
          <p:cNvPr id="31" name="Rounded Rectangle 30"/>
          <p:cNvSpPr/>
          <p:nvPr/>
        </p:nvSpPr>
        <p:spPr>
          <a:xfrm>
            <a:off x="4846320" y="1737360"/>
            <a:ext cx="731520" cy="411480"/>
          </a:xfrm>
          <a:prstGeom prst="roundRect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TextBox 31"/>
          <p:cNvSpPr txBox="1"/>
          <p:nvPr/>
        </p:nvSpPr>
        <p:spPr>
          <a:xfrm>
            <a:off x="4846320" y="1737360"/>
            <a:ext cx="731520" cy="41148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200" b="1">
                <a:solidFill>
                  <a:srgbClr val="FFFFFF"/>
                </a:solidFill>
                <a:latin typeface="Calibri"/>
              </a:rPr>
              <a:t>L10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5715000" y="1737360"/>
            <a:ext cx="3383280" cy="41148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Supabase Auth &amp; RLS verdieping</a:t>
            </a:r>
          </a:p>
        </p:txBody>
      </p:sp>
      <p:sp>
        <p:nvSpPr>
          <p:cNvPr id="34" name="Rounded Rectangle 33"/>
          <p:cNvSpPr/>
          <p:nvPr/>
        </p:nvSpPr>
        <p:spPr>
          <a:xfrm>
            <a:off x="4846320" y="2240280"/>
            <a:ext cx="731520" cy="411480"/>
          </a:xfrm>
          <a:prstGeom prst="roundRect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5" name="TextBox 34"/>
          <p:cNvSpPr txBox="1"/>
          <p:nvPr/>
        </p:nvSpPr>
        <p:spPr>
          <a:xfrm>
            <a:off x="4846320" y="2240280"/>
            <a:ext cx="731520" cy="41148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200" b="1">
                <a:solidFill>
                  <a:srgbClr val="FFFFFF"/>
                </a:solidFill>
                <a:latin typeface="Calibri"/>
              </a:rPr>
              <a:t>L11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5715000" y="2240280"/>
            <a:ext cx="3383280" cy="41148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Vercel AI SDK — praat met je data</a:t>
            </a:r>
          </a:p>
        </p:txBody>
      </p:sp>
      <p:sp>
        <p:nvSpPr>
          <p:cNvPr id="37" name="Rounded Rectangle 36"/>
          <p:cNvSpPr/>
          <p:nvPr/>
        </p:nvSpPr>
        <p:spPr>
          <a:xfrm>
            <a:off x="4846320" y="2743200"/>
            <a:ext cx="731520" cy="411480"/>
          </a:xfrm>
          <a:prstGeom prst="roundRect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8" name="TextBox 37"/>
          <p:cNvSpPr txBox="1"/>
          <p:nvPr/>
        </p:nvSpPr>
        <p:spPr>
          <a:xfrm>
            <a:off x="4846320" y="2743200"/>
            <a:ext cx="731520" cy="41148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200" b="1">
                <a:solidFill>
                  <a:srgbClr val="FFFFFF"/>
                </a:solidFill>
                <a:latin typeface="Calibri"/>
              </a:rPr>
              <a:t>L12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5715000" y="2743200"/>
            <a:ext cx="3383280" cy="41148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Tool Calling</a:t>
            </a:r>
          </a:p>
        </p:txBody>
      </p:sp>
      <p:sp>
        <p:nvSpPr>
          <p:cNvPr id="40" name="Rounded Rectangle 39"/>
          <p:cNvSpPr/>
          <p:nvPr/>
        </p:nvSpPr>
        <p:spPr>
          <a:xfrm>
            <a:off x="4846320" y="3246120"/>
            <a:ext cx="731520" cy="411480"/>
          </a:xfrm>
          <a:prstGeom prst="roundRect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1" name="TextBox 40"/>
          <p:cNvSpPr txBox="1"/>
          <p:nvPr/>
        </p:nvSpPr>
        <p:spPr>
          <a:xfrm>
            <a:off x="4846320" y="3246120"/>
            <a:ext cx="731520" cy="41148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200" b="1">
                <a:solidFill>
                  <a:srgbClr val="FFFFFF"/>
                </a:solidFill>
                <a:latin typeface="Calibri"/>
              </a:rPr>
              <a:t>L13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5715000" y="3246120"/>
            <a:ext cx="3383280" cy="41148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Externe APIs + Cursor + Vercel</a:t>
            </a:r>
          </a:p>
        </p:txBody>
      </p:sp>
      <p:sp>
        <p:nvSpPr>
          <p:cNvPr id="43" name="Rounded Rectangle 42"/>
          <p:cNvSpPr/>
          <p:nvPr/>
        </p:nvSpPr>
        <p:spPr>
          <a:xfrm>
            <a:off x="4846320" y="3749039"/>
            <a:ext cx="731520" cy="411480"/>
          </a:xfrm>
          <a:prstGeom prst="roundRect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4" name="TextBox 43"/>
          <p:cNvSpPr txBox="1"/>
          <p:nvPr/>
        </p:nvSpPr>
        <p:spPr>
          <a:xfrm>
            <a:off x="4846320" y="3749039"/>
            <a:ext cx="731520" cy="41148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200" b="1">
                <a:solidFill>
                  <a:srgbClr val="FFFFFF"/>
                </a:solidFill>
                <a:latin typeface="Calibri"/>
              </a:rPr>
              <a:t>L14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5715000" y="3749039"/>
            <a:ext cx="3383280" cy="41148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Agents</a:t>
            </a:r>
          </a:p>
        </p:txBody>
      </p:sp>
      <p:sp>
        <p:nvSpPr>
          <p:cNvPr id="46" name="Rounded Rectangle 45"/>
          <p:cNvSpPr/>
          <p:nvPr/>
        </p:nvSpPr>
        <p:spPr>
          <a:xfrm>
            <a:off x="4846320" y="4251960"/>
            <a:ext cx="731520" cy="411480"/>
          </a:xfrm>
          <a:prstGeom prst="roundRect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7" name="TextBox 46"/>
          <p:cNvSpPr txBox="1"/>
          <p:nvPr/>
        </p:nvSpPr>
        <p:spPr>
          <a:xfrm>
            <a:off x="4846320" y="4251960"/>
            <a:ext cx="731520" cy="41148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200" b="1">
                <a:solidFill>
                  <a:srgbClr val="FFFFFF"/>
                </a:solidFill>
                <a:latin typeface="Calibri"/>
              </a:rPr>
              <a:t>L15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5715000" y="4251960"/>
            <a:ext cx="3383280" cy="41148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RAG + Embeddings</a:t>
            </a:r>
          </a:p>
        </p:txBody>
      </p:sp>
      <p:sp>
        <p:nvSpPr>
          <p:cNvPr id="49" name="Rounded Rectangle 48"/>
          <p:cNvSpPr/>
          <p:nvPr/>
        </p:nvSpPr>
        <p:spPr>
          <a:xfrm>
            <a:off x="4846320" y="4754880"/>
            <a:ext cx="731520" cy="411480"/>
          </a:xfrm>
          <a:prstGeom prst="roundRect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0" name="TextBox 49"/>
          <p:cNvSpPr txBox="1"/>
          <p:nvPr/>
        </p:nvSpPr>
        <p:spPr>
          <a:xfrm>
            <a:off x="4846320" y="4754880"/>
            <a:ext cx="731520" cy="41148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200" b="1">
                <a:solidFill>
                  <a:srgbClr val="FFFFFF"/>
                </a:solidFill>
                <a:latin typeface="Calibri"/>
              </a:rPr>
              <a:t>L16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5715000" y="4754880"/>
            <a:ext cx="3383280" cy="41148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Model Context Protocol (MCP)</a:t>
            </a:r>
          </a:p>
        </p:txBody>
      </p:sp>
      <p:sp>
        <p:nvSpPr>
          <p:cNvPr id="52" name="Rounded Rectangle 51"/>
          <p:cNvSpPr/>
          <p:nvPr/>
        </p:nvSpPr>
        <p:spPr>
          <a:xfrm>
            <a:off x="4846320" y="5257800"/>
            <a:ext cx="731520" cy="411480"/>
          </a:xfrm>
          <a:prstGeom prst="roundRect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3" name="TextBox 52"/>
          <p:cNvSpPr txBox="1"/>
          <p:nvPr/>
        </p:nvSpPr>
        <p:spPr>
          <a:xfrm>
            <a:off x="4846320" y="5257800"/>
            <a:ext cx="731520" cy="41148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200" b="1">
                <a:solidFill>
                  <a:srgbClr val="FFFFFF"/>
                </a:solidFill>
                <a:latin typeface="Calibri"/>
              </a:rPr>
              <a:t>L17</a:t>
            </a:r>
          </a:p>
        </p:txBody>
      </p:sp>
      <p:sp>
        <p:nvSpPr>
          <p:cNvPr id="54" name="TextBox 53"/>
          <p:cNvSpPr txBox="1"/>
          <p:nvPr/>
        </p:nvSpPr>
        <p:spPr>
          <a:xfrm>
            <a:off x="5715000" y="5257800"/>
            <a:ext cx="3383280" cy="41148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AI Production Polish</a:t>
            </a:r>
          </a:p>
        </p:txBody>
      </p:sp>
      <p:sp>
        <p:nvSpPr>
          <p:cNvPr id="55" name="Rounded Rectangle 54"/>
          <p:cNvSpPr/>
          <p:nvPr/>
        </p:nvSpPr>
        <p:spPr>
          <a:xfrm>
            <a:off x="4846320" y="5760720"/>
            <a:ext cx="731520" cy="411480"/>
          </a:xfrm>
          <a:prstGeom prst="roundRect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6" name="TextBox 55"/>
          <p:cNvSpPr txBox="1"/>
          <p:nvPr/>
        </p:nvSpPr>
        <p:spPr>
          <a:xfrm>
            <a:off x="4846320" y="5760720"/>
            <a:ext cx="731520" cy="41148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200" b="1">
                <a:solidFill>
                  <a:srgbClr val="FFFFFF"/>
                </a:solidFill>
                <a:latin typeface="Calibri"/>
              </a:rPr>
              <a:t>L18</a:t>
            </a:r>
          </a:p>
        </p:txBody>
      </p:sp>
      <p:sp>
        <p:nvSpPr>
          <p:cNvPr id="57" name="TextBox 56"/>
          <p:cNvSpPr txBox="1"/>
          <p:nvPr/>
        </p:nvSpPr>
        <p:spPr>
          <a:xfrm>
            <a:off x="5715000" y="5760720"/>
            <a:ext cx="3383280" cy="41148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Advanced AI Toolbox + wrap-up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548640" y="457200"/>
            <a:ext cx="3108960" cy="411480"/>
          </a:xfrm>
          <a:prstGeom prst="roundRect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457200"/>
            <a:ext cx="3108960" cy="41148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100" b="1">
                <a:solidFill>
                  <a:srgbClr val="FFFFFF"/>
                </a:solidFill>
                <a:latin typeface="Calibri"/>
              </a:rPr>
              <a:t>DEEL 1 — AI FOUNDATIONS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840480" y="457200"/>
            <a:ext cx="4754880" cy="41148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400" b="1">
                <a:solidFill>
                  <a:srgbClr val="555555"/>
                </a:solidFill>
                <a:latin typeface="Calibri"/>
              </a:rPr>
              <a:t>Les 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960120"/>
            <a:ext cx="8046720" cy="8229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000" b="1">
                <a:solidFill>
                  <a:srgbClr val="000000"/>
                </a:solidFill>
                <a:latin typeface="Calibri"/>
              </a:rPr>
              <a:t>Introductie AI &amp; LLMs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1783080"/>
            <a:ext cx="80467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0">
                <a:solidFill>
                  <a:srgbClr val="555555"/>
                </a:solidFill>
                <a:latin typeface="Calibri"/>
              </a:rPr>
              <a:t>Van ChatGPT tot v0.dev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2331720"/>
            <a:ext cx="80467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1">
                <a:solidFill>
                  <a:srgbClr val="4361EE"/>
                </a:solidFill>
                <a:latin typeface="Calibri"/>
              </a:rPr>
              <a:t>Te behandelen</a:t>
            </a:r>
          </a:p>
        </p:txBody>
      </p:sp>
      <p:sp>
        <p:nvSpPr>
          <p:cNvPr id="8" name="Oval 7"/>
          <p:cNvSpPr/>
          <p:nvPr/>
        </p:nvSpPr>
        <p:spPr>
          <a:xfrm>
            <a:off x="640080" y="2761488"/>
            <a:ext cx="73152" cy="73152"/>
          </a:xfrm>
          <a:prstGeom prst="ellipse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822960" y="2697480"/>
            <a:ext cx="768096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Wat is AI, wat is een LLM (next-token prediction)</a:t>
            </a:r>
          </a:p>
        </p:txBody>
      </p:sp>
      <p:sp>
        <p:nvSpPr>
          <p:cNvPr id="10" name="Oval 9"/>
          <p:cNvSpPr/>
          <p:nvPr/>
        </p:nvSpPr>
        <p:spPr>
          <a:xfrm>
            <a:off x="640080" y="3054096"/>
            <a:ext cx="73152" cy="73152"/>
          </a:xfrm>
          <a:prstGeom prst="ellipse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22960" y="2990088"/>
            <a:ext cx="768096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Het AI-landschap (ChatGPT, Claude, Gemini, Grok)</a:t>
            </a:r>
          </a:p>
        </p:txBody>
      </p:sp>
      <p:sp>
        <p:nvSpPr>
          <p:cNvPr id="12" name="Oval 11"/>
          <p:cNvSpPr/>
          <p:nvPr/>
        </p:nvSpPr>
        <p:spPr>
          <a:xfrm>
            <a:off x="640080" y="3346704"/>
            <a:ext cx="73152" cy="73152"/>
          </a:xfrm>
          <a:prstGeom prst="ellipse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822960" y="3282696"/>
            <a:ext cx="768096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Prompt engineering basics</a:t>
            </a:r>
          </a:p>
        </p:txBody>
      </p:sp>
      <p:sp>
        <p:nvSpPr>
          <p:cNvPr id="14" name="Oval 13"/>
          <p:cNvSpPr/>
          <p:nvPr/>
        </p:nvSpPr>
        <p:spPr>
          <a:xfrm>
            <a:off x="640080" y="3639312"/>
            <a:ext cx="73152" cy="73152"/>
          </a:xfrm>
          <a:prstGeom prst="ellipse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822960" y="3575304"/>
            <a:ext cx="768096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Workflow: schets → ChatGPT → v0.dev → Vercel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48640" y="4572000"/>
            <a:ext cx="8046720" cy="2011680"/>
          </a:xfrm>
          <a:prstGeom prst="roundRect">
            <a:avLst/>
          </a:prstGeom>
          <a:solidFill>
            <a:srgbClr val="FFF4C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31520" y="4709160"/>
            <a:ext cx="768096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1">
                <a:solidFill>
                  <a:srgbClr val="EF476F"/>
                </a:solidFill>
                <a:latin typeface="Calibri"/>
              </a:rPr>
              <a:t>Leerdoelen — na deze les kan de student:</a:t>
            </a:r>
          </a:p>
        </p:txBody>
      </p:sp>
      <p:sp>
        <p:nvSpPr>
          <p:cNvPr id="18" name="Oval 17"/>
          <p:cNvSpPr/>
          <p:nvPr/>
        </p:nvSpPr>
        <p:spPr>
          <a:xfrm>
            <a:off x="822960" y="5184648"/>
            <a:ext cx="73152" cy="73152"/>
          </a:xfrm>
          <a:prstGeom prst="ellipse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1005840" y="5120640"/>
            <a:ext cx="7315199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LLM's uitleggen</a:t>
            </a:r>
          </a:p>
        </p:txBody>
      </p:sp>
      <p:sp>
        <p:nvSpPr>
          <p:cNvPr id="20" name="Oval 19"/>
          <p:cNvSpPr/>
          <p:nvPr/>
        </p:nvSpPr>
        <p:spPr>
          <a:xfrm>
            <a:off x="822960" y="5477256"/>
            <a:ext cx="73152" cy="73152"/>
          </a:xfrm>
          <a:prstGeom prst="ellipse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1005840" y="5413248"/>
            <a:ext cx="7315199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Effectieve prompts schrijven</a:t>
            </a:r>
          </a:p>
        </p:txBody>
      </p:sp>
      <p:sp>
        <p:nvSpPr>
          <p:cNvPr id="22" name="Oval 21"/>
          <p:cNvSpPr/>
          <p:nvPr/>
        </p:nvSpPr>
        <p:spPr>
          <a:xfrm>
            <a:off x="822960" y="5769864"/>
            <a:ext cx="73152" cy="73152"/>
          </a:xfrm>
          <a:prstGeom prst="ellipse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1005840" y="5705856"/>
            <a:ext cx="7315199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Een schets vertalen naar een werkende landingspagina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548640" y="457200"/>
            <a:ext cx="3108960" cy="411480"/>
          </a:xfrm>
          <a:prstGeom prst="roundRect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457200"/>
            <a:ext cx="3108960" cy="41148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100" b="1">
                <a:solidFill>
                  <a:srgbClr val="FFFFFF"/>
                </a:solidFill>
                <a:latin typeface="Calibri"/>
              </a:rPr>
              <a:t>DEEL 1 — AI FOUNDATIONS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840480" y="457200"/>
            <a:ext cx="4754880" cy="41148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400" b="1">
                <a:solidFill>
                  <a:srgbClr val="555555"/>
                </a:solidFill>
                <a:latin typeface="Calibri"/>
              </a:rPr>
              <a:t>Les 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960120"/>
            <a:ext cx="8046720" cy="8229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000" b="1">
                <a:solidFill>
                  <a:srgbClr val="000000"/>
                </a:solidFill>
                <a:latin typeface="Calibri"/>
              </a:rPr>
              <a:t>AI Code Assistants &amp; OpenCode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1783080"/>
            <a:ext cx="80467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0">
                <a:solidFill>
                  <a:srgbClr val="555555"/>
                </a:solidFill>
                <a:latin typeface="Calibri"/>
              </a:rPr>
              <a:t>OpenCode, slim werken, eerste UI's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2331720"/>
            <a:ext cx="80467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1">
                <a:solidFill>
                  <a:srgbClr val="4361EE"/>
                </a:solidFill>
                <a:latin typeface="Calibri"/>
              </a:rPr>
              <a:t>Te behandelen</a:t>
            </a:r>
          </a:p>
        </p:txBody>
      </p:sp>
      <p:sp>
        <p:nvSpPr>
          <p:cNvPr id="8" name="Oval 7"/>
          <p:cNvSpPr/>
          <p:nvPr/>
        </p:nvSpPr>
        <p:spPr>
          <a:xfrm>
            <a:off x="640080" y="2761488"/>
            <a:ext cx="73152" cy="73152"/>
          </a:xfrm>
          <a:prstGeom prst="ellipse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822960" y="2697480"/>
            <a:ext cx="768096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Waarom OpenCode (open-source CLI agent)</a:t>
            </a:r>
          </a:p>
        </p:txBody>
      </p:sp>
      <p:sp>
        <p:nvSpPr>
          <p:cNvPr id="10" name="Oval 9"/>
          <p:cNvSpPr/>
          <p:nvPr/>
        </p:nvSpPr>
        <p:spPr>
          <a:xfrm>
            <a:off x="640080" y="3054096"/>
            <a:ext cx="73152" cy="73152"/>
          </a:xfrm>
          <a:prstGeom prst="ellipse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22960" y="2990088"/>
            <a:ext cx="768096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Tech stack: React, Tailwind, animaties (GSAP/Lenis)</a:t>
            </a:r>
          </a:p>
        </p:txBody>
      </p:sp>
      <p:sp>
        <p:nvSpPr>
          <p:cNvPr id="12" name="Oval 11"/>
          <p:cNvSpPr/>
          <p:nvPr/>
        </p:nvSpPr>
        <p:spPr>
          <a:xfrm>
            <a:off x="640080" y="3346704"/>
            <a:ext cx="73152" cy="73152"/>
          </a:xfrm>
          <a:prstGeom prst="ellipse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822960" y="3282696"/>
            <a:ext cx="768096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Live demo: UI bouwen met OpenCode</a:t>
            </a:r>
          </a:p>
        </p:txBody>
      </p:sp>
      <p:sp>
        <p:nvSpPr>
          <p:cNvPr id="14" name="Oval 13"/>
          <p:cNvSpPr/>
          <p:nvPr/>
        </p:nvSpPr>
        <p:spPr>
          <a:xfrm>
            <a:off x="640080" y="3639312"/>
            <a:ext cx="73152" cy="73152"/>
          </a:xfrm>
          <a:prstGeom prst="ellipse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822960" y="3575304"/>
            <a:ext cx="768096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Vergelijking met chatbots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48640" y="4572000"/>
            <a:ext cx="8046720" cy="2011680"/>
          </a:xfrm>
          <a:prstGeom prst="roundRect">
            <a:avLst/>
          </a:prstGeom>
          <a:solidFill>
            <a:srgbClr val="FFF4C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31520" y="4709160"/>
            <a:ext cx="768096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1">
                <a:solidFill>
                  <a:srgbClr val="EF476F"/>
                </a:solidFill>
                <a:latin typeface="Calibri"/>
              </a:rPr>
              <a:t>Leerdoelen — na deze les kan de student:</a:t>
            </a:r>
          </a:p>
        </p:txBody>
      </p:sp>
      <p:sp>
        <p:nvSpPr>
          <p:cNvPr id="18" name="Oval 17"/>
          <p:cNvSpPr/>
          <p:nvPr/>
        </p:nvSpPr>
        <p:spPr>
          <a:xfrm>
            <a:off x="822960" y="5184648"/>
            <a:ext cx="73152" cy="73152"/>
          </a:xfrm>
          <a:prstGeom prst="ellipse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1005840" y="5120640"/>
            <a:ext cx="7315199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OpenCode opzetten en gebruiken</a:t>
            </a:r>
          </a:p>
        </p:txBody>
      </p:sp>
      <p:sp>
        <p:nvSpPr>
          <p:cNvPr id="20" name="Oval 19"/>
          <p:cNvSpPr/>
          <p:nvPr/>
        </p:nvSpPr>
        <p:spPr>
          <a:xfrm>
            <a:off x="822960" y="5477256"/>
            <a:ext cx="73152" cy="73152"/>
          </a:xfrm>
          <a:prstGeom prst="ellipse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1005840" y="5413248"/>
            <a:ext cx="7315199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Een UI bouwen met AI-pair-programming</a:t>
            </a:r>
          </a:p>
        </p:txBody>
      </p:sp>
      <p:sp>
        <p:nvSpPr>
          <p:cNvPr id="22" name="Oval 21"/>
          <p:cNvSpPr/>
          <p:nvPr/>
        </p:nvSpPr>
        <p:spPr>
          <a:xfrm>
            <a:off x="822960" y="5769864"/>
            <a:ext cx="73152" cy="73152"/>
          </a:xfrm>
          <a:prstGeom prst="ellipse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1005840" y="5705856"/>
            <a:ext cx="7315199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Beoordelen wanneer welke AI-tool past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548640" y="457200"/>
            <a:ext cx="3108960" cy="411480"/>
          </a:xfrm>
          <a:prstGeom prst="roundRect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457200"/>
            <a:ext cx="3108960" cy="41148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100" b="1">
                <a:solidFill>
                  <a:srgbClr val="FFFFFF"/>
                </a:solidFill>
                <a:latin typeface="Calibri"/>
              </a:rPr>
              <a:t>DEEL 1 — AI FOUNDATIONS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840480" y="457200"/>
            <a:ext cx="4754880" cy="41148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400" b="1">
                <a:solidFill>
                  <a:srgbClr val="555555"/>
                </a:solidFill>
                <a:latin typeface="Calibri"/>
              </a:rPr>
              <a:t>Les 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960120"/>
            <a:ext cx="8046720" cy="8229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000" b="1">
                <a:solidFill>
                  <a:srgbClr val="000000"/>
                </a:solidFill>
                <a:latin typeface="Calibri"/>
              </a:rPr>
              <a:t>Cursor Setup &amp; Basics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1783080"/>
            <a:ext cx="80467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0">
                <a:solidFill>
                  <a:srgbClr val="555555"/>
                </a:solidFill>
                <a:latin typeface="Calibri"/>
              </a:rPr>
              <a:t>De IDE voor AI-development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2331720"/>
            <a:ext cx="80467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1">
                <a:solidFill>
                  <a:srgbClr val="4361EE"/>
                </a:solidFill>
                <a:latin typeface="Calibri"/>
              </a:rPr>
              <a:t>Te behandelen</a:t>
            </a:r>
          </a:p>
        </p:txBody>
      </p:sp>
      <p:sp>
        <p:nvSpPr>
          <p:cNvPr id="8" name="Oval 7"/>
          <p:cNvSpPr/>
          <p:nvPr/>
        </p:nvSpPr>
        <p:spPr>
          <a:xfrm>
            <a:off x="640080" y="2761488"/>
            <a:ext cx="73152" cy="73152"/>
          </a:xfrm>
          <a:prstGeom prst="ellipse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822960" y="2697480"/>
            <a:ext cx="768096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Cursor installeren + configureren</a:t>
            </a:r>
          </a:p>
        </p:txBody>
      </p:sp>
      <p:sp>
        <p:nvSpPr>
          <p:cNvPr id="10" name="Oval 9"/>
          <p:cNvSpPr/>
          <p:nvPr/>
        </p:nvSpPr>
        <p:spPr>
          <a:xfrm>
            <a:off x="640080" y="3054096"/>
            <a:ext cx="73152" cy="73152"/>
          </a:xfrm>
          <a:prstGeom prst="ellipse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22960" y="2990088"/>
            <a:ext cx="768096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Tab autocomplete, Composer, Chat</a:t>
            </a:r>
          </a:p>
        </p:txBody>
      </p:sp>
      <p:sp>
        <p:nvSpPr>
          <p:cNvPr id="12" name="Oval 11"/>
          <p:cNvSpPr/>
          <p:nvPr/>
        </p:nvSpPr>
        <p:spPr>
          <a:xfrm>
            <a:off x="640080" y="3346704"/>
            <a:ext cx="73152" cy="73152"/>
          </a:xfrm>
          <a:prstGeom prst="ellipse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822960" y="3282696"/>
            <a:ext cx="768096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Debug-challenges live oplossen</a:t>
            </a:r>
          </a:p>
        </p:txBody>
      </p:sp>
      <p:sp>
        <p:nvSpPr>
          <p:cNvPr id="14" name="Oval 13"/>
          <p:cNvSpPr/>
          <p:nvPr/>
        </p:nvSpPr>
        <p:spPr>
          <a:xfrm>
            <a:off x="640080" y="3639312"/>
            <a:ext cx="73152" cy="73152"/>
          </a:xfrm>
          <a:prstGeom prst="ellipse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822960" y="3575304"/>
            <a:ext cx="768096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Cursor rules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48640" y="4572000"/>
            <a:ext cx="8046720" cy="2011680"/>
          </a:xfrm>
          <a:prstGeom prst="roundRect">
            <a:avLst/>
          </a:prstGeom>
          <a:solidFill>
            <a:srgbClr val="FFF4C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31520" y="4709160"/>
            <a:ext cx="768096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1">
                <a:solidFill>
                  <a:srgbClr val="EF476F"/>
                </a:solidFill>
                <a:latin typeface="Calibri"/>
              </a:rPr>
              <a:t>Leerdoelen — na deze les kan de student:</a:t>
            </a:r>
          </a:p>
        </p:txBody>
      </p:sp>
      <p:sp>
        <p:nvSpPr>
          <p:cNvPr id="18" name="Oval 17"/>
          <p:cNvSpPr/>
          <p:nvPr/>
        </p:nvSpPr>
        <p:spPr>
          <a:xfrm>
            <a:off x="822960" y="5184648"/>
            <a:ext cx="73152" cy="73152"/>
          </a:xfrm>
          <a:prstGeom prst="ellipse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1005840" y="5120640"/>
            <a:ext cx="7315199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Cursor productief gebruiken</a:t>
            </a:r>
          </a:p>
        </p:txBody>
      </p:sp>
      <p:sp>
        <p:nvSpPr>
          <p:cNvPr id="20" name="Oval 19"/>
          <p:cNvSpPr/>
          <p:nvPr/>
        </p:nvSpPr>
        <p:spPr>
          <a:xfrm>
            <a:off x="822960" y="5477256"/>
            <a:ext cx="73152" cy="73152"/>
          </a:xfrm>
          <a:prstGeom prst="ellipse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1005840" y="5413248"/>
            <a:ext cx="7315199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Composer inzetten voor multi-file edits</a:t>
            </a:r>
          </a:p>
        </p:txBody>
      </p:sp>
      <p:sp>
        <p:nvSpPr>
          <p:cNvPr id="22" name="Oval 21"/>
          <p:cNvSpPr/>
          <p:nvPr/>
        </p:nvSpPr>
        <p:spPr>
          <a:xfrm>
            <a:off x="822960" y="5769864"/>
            <a:ext cx="73152" cy="73152"/>
          </a:xfrm>
          <a:prstGeom prst="ellipse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1005840" y="5705856"/>
            <a:ext cx="7315199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Debug-flow met AI structureren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548640" y="457200"/>
            <a:ext cx="3108960" cy="411480"/>
          </a:xfrm>
          <a:prstGeom prst="roundRect">
            <a:avLst/>
          </a:prstGeom>
          <a:solidFill>
            <a:srgbClr val="EF476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457200"/>
            <a:ext cx="3108960" cy="41148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100" b="1">
                <a:solidFill>
                  <a:srgbClr val="FFFFFF"/>
                </a:solidFill>
                <a:latin typeface="Calibri"/>
              </a:rPr>
              <a:t>DEEL 2 — TECHNICAL FOUNDATIONS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840480" y="457200"/>
            <a:ext cx="4754880" cy="41148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400" b="1">
                <a:solidFill>
                  <a:srgbClr val="555555"/>
                </a:solidFill>
                <a:latin typeface="Calibri"/>
              </a:rPr>
              <a:t>Les 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960120"/>
            <a:ext cx="8046720" cy="8229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000" b="1">
                <a:solidFill>
                  <a:srgbClr val="000000"/>
                </a:solidFill>
                <a:latin typeface="Calibri"/>
              </a:rPr>
              <a:t>TypeScript Fundamentals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1783080"/>
            <a:ext cx="80467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0">
                <a:solidFill>
                  <a:srgbClr val="555555"/>
                </a:solidFill>
                <a:latin typeface="Calibri"/>
              </a:rPr>
              <a:t>Types, generics, escape-room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2331720"/>
            <a:ext cx="80467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1">
                <a:solidFill>
                  <a:srgbClr val="4361EE"/>
                </a:solidFill>
                <a:latin typeface="Calibri"/>
              </a:rPr>
              <a:t>Te behandelen</a:t>
            </a:r>
          </a:p>
        </p:txBody>
      </p:sp>
      <p:sp>
        <p:nvSpPr>
          <p:cNvPr id="8" name="Oval 7"/>
          <p:cNvSpPr/>
          <p:nvPr/>
        </p:nvSpPr>
        <p:spPr>
          <a:xfrm>
            <a:off x="640080" y="2761488"/>
            <a:ext cx="73152" cy="73152"/>
          </a:xfrm>
          <a:prstGeom prst="ellipse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822960" y="2697480"/>
            <a:ext cx="768096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Waarom TypeScript</a:t>
            </a:r>
          </a:p>
        </p:txBody>
      </p:sp>
      <p:sp>
        <p:nvSpPr>
          <p:cNvPr id="10" name="Oval 9"/>
          <p:cNvSpPr/>
          <p:nvPr/>
        </p:nvSpPr>
        <p:spPr>
          <a:xfrm>
            <a:off x="640080" y="3054096"/>
            <a:ext cx="73152" cy="73152"/>
          </a:xfrm>
          <a:prstGeom prst="ellipse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22960" y="2990088"/>
            <a:ext cx="768096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Primitives, interfaces, types, generics</a:t>
            </a:r>
          </a:p>
        </p:txBody>
      </p:sp>
      <p:sp>
        <p:nvSpPr>
          <p:cNvPr id="12" name="Oval 11"/>
          <p:cNvSpPr/>
          <p:nvPr/>
        </p:nvSpPr>
        <p:spPr>
          <a:xfrm>
            <a:off x="640080" y="3346704"/>
            <a:ext cx="73152" cy="73152"/>
          </a:xfrm>
          <a:prstGeom prst="ellipse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822960" y="3282696"/>
            <a:ext cx="768096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Type narrowing + utility types</a:t>
            </a:r>
          </a:p>
        </p:txBody>
      </p:sp>
      <p:sp>
        <p:nvSpPr>
          <p:cNvPr id="14" name="Oval 13"/>
          <p:cNvSpPr/>
          <p:nvPr/>
        </p:nvSpPr>
        <p:spPr>
          <a:xfrm>
            <a:off x="640080" y="3639312"/>
            <a:ext cx="73152" cy="73152"/>
          </a:xfrm>
          <a:prstGeom prst="ellipse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822960" y="3575304"/>
            <a:ext cx="768096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Escape-room met TS-puzzles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48640" y="4572000"/>
            <a:ext cx="8046720" cy="2011680"/>
          </a:xfrm>
          <a:prstGeom prst="roundRect">
            <a:avLst/>
          </a:prstGeom>
          <a:solidFill>
            <a:srgbClr val="FFF4C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31520" y="4709160"/>
            <a:ext cx="768096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1">
                <a:solidFill>
                  <a:srgbClr val="EF476F"/>
                </a:solidFill>
                <a:latin typeface="Calibri"/>
              </a:rPr>
              <a:t>Leerdoelen — na deze les kan de student:</a:t>
            </a:r>
          </a:p>
        </p:txBody>
      </p:sp>
      <p:sp>
        <p:nvSpPr>
          <p:cNvPr id="18" name="Oval 17"/>
          <p:cNvSpPr/>
          <p:nvPr/>
        </p:nvSpPr>
        <p:spPr>
          <a:xfrm>
            <a:off x="822960" y="5184648"/>
            <a:ext cx="73152" cy="73152"/>
          </a:xfrm>
          <a:prstGeom prst="ellipse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1005840" y="5120640"/>
            <a:ext cx="7315199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Types schrijven voor productie-code</a:t>
            </a:r>
          </a:p>
        </p:txBody>
      </p:sp>
      <p:sp>
        <p:nvSpPr>
          <p:cNvPr id="20" name="Oval 19"/>
          <p:cNvSpPr/>
          <p:nvPr/>
        </p:nvSpPr>
        <p:spPr>
          <a:xfrm>
            <a:off x="822960" y="5477256"/>
            <a:ext cx="73152" cy="73152"/>
          </a:xfrm>
          <a:prstGeom prst="ellipse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1005840" y="5413248"/>
            <a:ext cx="7315199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Generics gebruiken in echte cases</a:t>
            </a:r>
          </a:p>
        </p:txBody>
      </p:sp>
      <p:sp>
        <p:nvSpPr>
          <p:cNvPr id="22" name="Oval 21"/>
          <p:cNvSpPr/>
          <p:nvPr/>
        </p:nvSpPr>
        <p:spPr>
          <a:xfrm>
            <a:off x="822960" y="5769864"/>
            <a:ext cx="73152" cy="73152"/>
          </a:xfrm>
          <a:prstGeom prst="ellipse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1005840" y="5705856"/>
            <a:ext cx="7315199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TypeScript errors begrijpen en oplossen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548640" y="457200"/>
            <a:ext cx="3108960" cy="411480"/>
          </a:xfrm>
          <a:prstGeom prst="roundRect">
            <a:avLst/>
          </a:prstGeom>
          <a:solidFill>
            <a:srgbClr val="EF476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457200"/>
            <a:ext cx="3108960" cy="41148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100" b="1">
                <a:solidFill>
                  <a:srgbClr val="FFFFFF"/>
                </a:solidFill>
                <a:latin typeface="Calibri"/>
              </a:rPr>
              <a:t>DEEL 2 — TECHNICAL FOUNDATIONS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840480" y="457200"/>
            <a:ext cx="4754880" cy="41148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400" b="1">
                <a:solidFill>
                  <a:srgbClr val="555555"/>
                </a:solidFill>
                <a:latin typeface="Calibri"/>
              </a:rPr>
              <a:t>Les 5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960120"/>
            <a:ext cx="8046720" cy="8229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000" b="1">
                <a:solidFill>
                  <a:srgbClr val="000000"/>
                </a:solidFill>
                <a:latin typeface="Calibri"/>
              </a:rPr>
              <a:t>Next.js Basics — QuickPoll part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1783080"/>
            <a:ext cx="80467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0">
                <a:solidFill>
                  <a:srgbClr val="555555"/>
                </a:solidFill>
                <a:latin typeface="Calibri"/>
              </a:rPr>
              <a:t>App Router, server components, eerste poll-app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2331720"/>
            <a:ext cx="80467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1">
                <a:solidFill>
                  <a:srgbClr val="4361EE"/>
                </a:solidFill>
                <a:latin typeface="Calibri"/>
              </a:rPr>
              <a:t>Te behandelen</a:t>
            </a:r>
          </a:p>
        </p:txBody>
      </p:sp>
      <p:sp>
        <p:nvSpPr>
          <p:cNvPr id="8" name="Oval 7"/>
          <p:cNvSpPr/>
          <p:nvPr/>
        </p:nvSpPr>
        <p:spPr>
          <a:xfrm>
            <a:off x="640080" y="2761488"/>
            <a:ext cx="73152" cy="73152"/>
          </a:xfrm>
          <a:prstGeom prst="ellipse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822960" y="2697480"/>
            <a:ext cx="768096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Next.js 16 App Router</a:t>
            </a:r>
          </a:p>
        </p:txBody>
      </p:sp>
      <p:sp>
        <p:nvSpPr>
          <p:cNvPr id="10" name="Oval 9"/>
          <p:cNvSpPr/>
          <p:nvPr/>
        </p:nvSpPr>
        <p:spPr>
          <a:xfrm>
            <a:off x="640080" y="3054096"/>
            <a:ext cx="73152" cy="73152"/>
          </a:xfrm>
          <a:prstGeom prst="ellipse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22960" y="2990088"/>
            <a:ext cx="768096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Server vs. client components</a:t>
            </a:r>
          </a:p>
        </p:txBody>
      </p:sp>
      <p:sp>
        <p:nvSpPr>
          <p:cNvPr id="12" name="Oval 11"/>
          <p:cNvSpPr/>
          <p:nvPr/>
        </p:nvSpPr>
        <p:spPr>
          <a:xfrm>
            <a:off x="640080" y="3346704"/>
            <a:ext cx="73152" cy="73152"/>
          </a:xfrm>
          <a:prstGeom prst="ellipse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822960" y="3282696"/>
            <a:ext cx="768096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Routing, layouts, loading states</a:t>
            </a:r>
          </a:p>
        </p:txBody>
      </p:sp>
      <p:sp>
        <p:nvSpPr>
          <p:cNvPr id="14" name="Oval 13"/>
          <p:cNvSpPr/>
          <p:nvPr/>
        </p:nvSpPr>
        <p:spPr>
          <a:xfrm>
            <a:off x="640080" y="3639312"/>
            <a:ext cx="73152" cy="73152"/>
          </a:xfrm>
          <a:prstGeom prst="ellipse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822960" y="3575304"/>
            <a:ext cx="768096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QuickPoll-app starten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48640" y="4572000"/>
            <a:ext cx="8046720" cy="2011680"/>
          </a:xfrm>
          <a:prstGeom prst="roundRect">
            <a:avLst/>
          </a:prstGeom>
          <a:solidFill>
            <a:srgbClr val="FFF4C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31520" y="4709160"/>
            <a:ext cx="768096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1">
                <a:solidFill>
                  <a:srgbClr val="EF476F"/>
                </a:solidFill>
                <a:latin typeface="Calibri"/>
              </a:rPr>
              <a:t>Leerdoelen — na deze les kan de student:</a:t>
            </a:r>
          </a:p>
        </p:txBody>
      </p:sp>
      <p:sp>
        <p:nvSpPr>
          <p:cNvPr id="18" name="Oval 17"/>
          <p:cNvSpPr/>
          <p:nvPr/>
        </p:nvSpPr>
        <p:spPr>
          <a:xfrm>
            <a:off x="822960" y="5184648"/>
            <a:ext cx="73152" cy="73152"/>
          </a:xfrm>
          <a:prstGeom prst="ellipse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1005840" y="5120640"/>
            <a:ext cx="7315199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Een Next.js-app from scratch opzetten</a:t>
            </a:r>
          </a:p>
        </p:txBody>
      </p:sp>
      <p:sp>
        <p:nvSpPr>
          <p:cNvPr id="20" name="Oval 19"/>
          <p:cNvSpPr/>
          <p:nvPr/>
        </p:nvSpPr>
        <p:spPr>
          <a:xfrm>
            <a:off x="822960" y="5477256"/>
            <a:ext cx="73152" cy="73152"/>
          </a:xfrm>
          <a:prstGeom prst="ellipse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1005840" y="5413248"/>
            <a:ext cx="7315199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Server components correct toepassen</a:t>
            </a:r>
          </a:p>
        </p:txBody>
      </p:sp>
      <p:sp>
        <p:nvSpPr>
          <p:cNvPr id="22" name="Oval 21"/>
          <p:cNvSpPr/>
          <p:nvPr/>
        </p:nvSpPr>
        <p:spPr>
          <a:xfrm>
            <a:off x="822960" y="5769864"/>
            <a:ext cx="73152" cy="73152"/>
          </a:xfrm>
          <a:prstGeom prst="ellipse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1005840" y="5705856"/>
            <a:ext cx="7315199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Een eenvoudige interactieve poll bouwen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548640" y="457200"/>
            <a:ext cx="3108960" cy="411480"/>
          </a:xfrm>
          <a:prstGeom prst="roundRect">
            <a:avLst/>
          </a:prstGeom>
          <a:solidFill>
            <a:srgbClr val="EF476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457200"/>
            <a:ext cx="3108960" cy="41148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100" b="1">
                <a:solidFill>
                  <a:srgbClr val="FFFFFF"/>
                </a:solidFill>
                <a:latin typeface="Calibri"/>
              </a:rPr>
              <a:t>DEEL 2 — TECHNICAL FOUNDATIONS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840480" y="457200"/>
            <a:ext cx="4754880" cy="41148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400" b="1">
                <a:solidFill>
                  <a:srgbClr val="555555"/>
                </a:solidFill>
                <a:latin typeface="Calibri"/>
              </a:rPr>
              <a:t>Les 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960120"/>
            <a:ext cx="8046720" cy="8229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000" b="1">
                <a:solidFill>
                  <a:srgbClr val="000000"/>
                </a:solidFill>
                <a:latin typeface="Calibri"/>
              </a:rPr>
              <a:t>Next.js QuickPoll part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1783080"/>
            <a:ext cx="80467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0">
                <a:solidFill>
                  <a:srgbClr val="555555"/>
                </a:solidFill>
                <a:latin typeface="Calibri"/>
              </a:rPr>
              <a:t>Forms, server actions, dynamic routes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2331720"/>
            <a:ext cx="80467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1">
                <a:solidFill>
                  <a:srgbClr val="4361EE"/>
                </a:solidFill>
                <a:latin typeface="Calibri"/>
              </a:rPr>
              <a:t>Te behandelen</a:t>
            </a:r>
          </a:p>
        </p:txBody>
      </p:sp>
      <p:sp>
        <p:nvSpPr>
          <p:cNvPr id="8" name="Oval 7"/>
          <p:cNvSpPr/>
          <p:nvPr/>
        </p:nvSpPr>
        <p:spPr>
          <a:xfrm>
            <a:off x="640080" y="2761488"/>
            <a:ext cx="73152" cy="73152"/>
          </a:xfrm>
          <a:prstGeom prst="ellipse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822960" y="2697480"/>
            <a:ext cx="768096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Server actions diep</a:t>
            </a:r>
          </a:p>
        </p:txBody>
      </p:sp>
      <p:sp>
        <p:nvSpPr>
          <p:cNvPr id="10" name="Oval 9"/>
          <p:cNvSpPr/>
          <p:nvPr/>
        </p:nvSpPr>
        <p:spPr>
          <a:xfrm>
            <a:off x="640080" y="3054096"/>
            <a:ext cx="73152" cy="73152"/>
          </a:xfrm>
          <a:prstGeom prst="ellipse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22960" y="2990088"/>
            <a:ext cx="768096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Dynamic routes [id]</a:t>
            </a:r>
          </a:p>
        </p:txBody>
      </p:sp>
      <p:sp>
        <p:nvSpPr>
          <p:cNvPr id="12" name="Oval 11"/>
          <p:cNvSpPr/>
          <p:nvPr/>
        </p:nvSpPr>
        <p:spPr>
          <a:xfrm>
            <a:off x="640080" y="3346704"/>
            <a:ext cx="73152" cy="73152"/>
          </a:xfrm>
          <a:prstGeom prst="ellipse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822960" y="3282696"/>
            <a:ext cx="768096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Form-state, validatie, errors</a:t>
            </a:r>
          </a:p>
        </p:txBody>
      </p:sp>
      <p:sp>
        <p:nvSpPr>
          <p:cNvPr id="14" name="Oval 13"/>
          <p:cNvSpPr/>
          <p:nvPr/>
        </p:nvSpPr>
        <p:spPr>
          <a:xfrm>
            <a:off x="640080" y="3639312"/>
            <a:ext cx="73152" cy="73152"/>
          </a:xfrm>
          <a:prstGeom prst="ellipse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822960" y="3575304"/>
            <a:ext cx="768096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Tailwind + Shadcn polish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48640" y="4572000"/>
            <a:ext cx="8046720" cy="2011680"/>
          </a:xfrm>
          <a:prstGeom prst="roundRect">
            <a:avLst/>
          </a:prstGeom>
          <a:solidFill>
            <a:srgbClr val="FFF4C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31520" y="4709160"/>
            <a:ext cx="768096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1">
                <a:solidFill>
                  <a:srgbClr val="EF476F"/>
                </a:solidFill>
                <a:latin typeface="Calibri"/>
              </a:rPr>
              <a:t>Leerdoelen — na deze les kan de student:</a:t>
            </a:r>
          </a:p>
        </p:txBody>
      </p:sp>
      <p:sp>
        <p:nvSpPr>
          <p:cNvPr id="18" name="Oval 17"/>
          <p:cNvSpPr/>
          <p:nvPr/>
        </p:nvSpPr>
        <p:spPr>
          <a:xfrm>
            <a:off x="822960" y="5184648"/>
            <a:ext cx="73152" cy="73152"/>
          </a:xfrm>
          <a:prstGeom prst="ellipse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1005840" y="5120640"/>
            <a:ext cx="7315199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Server actions schrijven met goede validatie</a:t>
            </a:r>
          </a:p>
        </p:txBody>
      </p:sp>
      <p:sp>
        <p:nvSpPr>
          <p:cNvPr id="20" name="Oval 19"/>
          <p:cNvSpPr/>
          <p:nvPr/>
        </p:nvSpPr>
        <p:spPr>
          <a:xfrm>
            <a:off x="822960" y="5477256"/>
            <a:ext cx="73152" cy="73152"/>
          </a:xfrm>
          <a:prstGeom prst="ellipse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1005840" y="5413248"/>
            <a:ext cx="7315199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Dynamic routes implementeren</a:t>
            </a:r>
          </a:p>
        </p:txBody>
      </p:sp>
      <p:sp>
        <p:nvSpPr>
          <p:cNvPr id="22" name="Oval 21"/>
          <p:cNvSpPr/>
          <p:nvPr/>
        </p:nvSpPr>
        <p:spPr>
          <a:xfrm>
            <a:off x="822960" y="5769864"/>
            <a:ext cx="73152" cy="73152"/>
          </a:xfrm>
          <a:prstGeom prst="ellipse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1005840" y="5705856"/>
            <a:ext cx="7315199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Een gepolished UI bouwen met Shadcn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