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4361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14400" y="914400"/>
            <a:ext cx="914400" cy="914400"/>
          </a:xfrm>
          <a:prstGeom prst="[object Object]">
            <a:avLst/>
          </a:prstGeom>
          <a:noFill/>
          <a:ln/>
        </p:spPr>
      </p:sp>
      <p:sp>
        <p:nvSpPr>
          <p:cNvPr id="3" name="Text 1"/>
          <p:cNvSpPr/>
          <p:nvPr/>
        </p:nvSpPr>
        <p:spPr>
          <a:xfrm>
            <a:off x="457200" y="1371600"/>
            <a:ext cx="64008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200" b="1" dirty="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Les 8</a:t>
            </a:r>
            <a:endParaRPr lang="en-US" sz="7200" dirty="0"/>
          </a:p>
        </p:txBody>
      </p:sp>
      <p:sp>
        <p:nvSpPr>
          <p:cNvPr id="4" name="Text 2"/>
          <p:cNvSpPr/>
          <p:nvPr/>
        </p:nvSpPr>
        <p:spPr>
          <a:xfrm>
            <a:off x="457200" y="2560320"/>
            <a:ext cx="64008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dirty="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Van In-Memory naar Supabase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457200" y="3474720"/>
            <a:ext cx="6400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F0E0CC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Koppelen van Supabase aan Next.js</a:t>
            </a:r>
            <a:endParaRPr lang="en-US" sz="2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0E0C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14400" y="914400"/>
            <a:ext cx="914400" cy="914400"/>
          </a:xfrm>
          <a:prstGeom prst="[object Object]">
            <a:avLst/>
          </a:prstGeom>
          <a:noFill/>
          <a:ln/>
        </p:spPr>
      </p:sp>
      <p:sp>
        <p:nvSpPr>
          <p:cNvPr id="3" name="Text 1"/>
          <p:cNvSpPr/>
          <p:nvPr/>
        </p:nvSpPr>
        <p:spPr>
          <a:xfrm>
            <a:off x="457200" y="45720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5400" b="1" dirty="0">
                <a:solidFill>
                  <a:srgbClr val="4361EE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Terugblik — Waar waren we?</a:t>
            </a:r>
            <a:endParaRPr lang="en-US" sz="5400" dirty="0"/>
          </a:p>
        </p:txBody>
      </p:sp>
      <p:sp>
        <p:nvSpPr>
          <p:cNvPr id="4" name="Text 2"/>
          <p:cNvSpPr/>
          <p:nvPr/>
        </p:nvSpPr>
        <p:spPr>
          <a:xfrm>
            <a:off x="457200" y="137160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1A1A1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• Stemmen werkt lokaal (in-memory data)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457200" y="16916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1A1A1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• QuickPoll app: / en /poll/[id] pagina's</a:t>
            </a:r>
            <a:endParaRPr lang="en-US" sz="2200" dirty="0"/>
          </a:p>
        </p:txBody>
      </p:sp>
      <p:sp>
        <p:nvSpPr>
          <p:cNvPr id="6" name="Text 4"/>
          <p:cNvSpPr/>
          <p:nvPr/>
        </p:nvSpPr>
        <p:spPr>
          <a:xfrm>
            <a:off x="457200" y="201168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1A1A1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• VoteForm component → stemmen onmiddellijk</a:t>
            </a:r>
            <a:endParaRPr lang="en-US" sz="2200" dirty="0"/>
          </a:p>
        </p:txBody>
      </p:sp>
      <p:sp>
        <p:nvSpPr>
          <p:cNvPr id="7" name="Text 5"/>
          <p:cNvSpPr/>
          <p:nvPr/>
        </p:nvSpPr>
        <p:spPr>
          <a:xfrm>
            <a:off x="457200" y="233172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1A1A1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• Nu: alles naar een echte database!</a:t>
            </a:r>
            <a:endParaRPr lang="en-US" sz="2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0E0C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14400" y="914400"/>
            <a:ext cx="914400" cy="914400"/>
          </a:xfrm>
          <a:prstGeom prst="[object Object]">
            <a:avLst/>
          </a:prstGeom>
          <a:noFill/>
          <a:ln/>
        </p:spPr>
      </p:sp>
      <p:sp>
        <p:nvSpPr>
          <p:cNvPr id="3" name="Text 1"/>
          <p:cNvSpPr/>
          <p:nvPr/>
        </p:nvSpPr>
        <p:spPr>
          <a:xfrm>
            <a:off x="457200" y="45720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5400" b="1" dirty="0">
                <a:solidFill>
                  <a:srgbClr val="4361EE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Planning — Les 8 (3 uur)</a:t>
            </a:r>
            <a:endParaRPr lang="en-US" sz="5400" dirty="0"/>
          </a:p>
        </p:txBody>
      </p:sp>
      <p:sp>
        <p:nvSpPr>
          <p:cNvPr id="4" name="Text 2"/>
          <p:cNvSpPr/>
          <p:nvPr/>
        </p:nvSpPr>
        <p:spPr>
          <a:xfrm>
            <a:off x="457200" y="1371600"/>
            <a:ext cx="82296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1A1A1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09:00-09:10 | Welkom &amp; Terugblik (10 min)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457200" y="1737360"/>
            <a:ext cx="82296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4361EE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09:10-10:15 | DEEL 1: Live Coding (65 min)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457200" y="2103120"/>
            <a:ext cx="82296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1A1A1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10:15-10:30 | Pauze (15 min)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457200" y="2468880"/>
            <a:ext cx="82296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4361EE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10:30-11:30 | DEEL 2: Zelf Doen /create (60 min)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457200" y="2834640"/>
            <a:ext cx="82296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1A1A1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11:30-11:45 | Vragen &amp; Reflectie (15 min)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457200" y="3200400"/>
            <a:ext cx="82296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1A1A1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11:45-12:00 | Huiswerk &amp; Afsluiting (15 min)</a:t>
            </a:r>
            <a:endParaRPr lang="en-US"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0E0C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14400" y="914400"/>
            <a:ext cx="914400" cy="914400"/>
          </a:xfrm>
          <a:prstGeom prst="[object Object]">
            <a:avLst/>
          </a:prstGeom>
          <a:noFill/>
          <a:ln/>
        </p:spPr>
      </p:sp>
      <p:sp>
        <p:nvSpPr>
          <p:cNvPr id="3" name="Text 1"/>
          <p:cNvSpPr/>
          <p:nvPr/>
        </p:nvSpPr>
        <p:spPr>
          <a:xfrm>
            <a:off x="457200" y="45720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5400" b="1" dirty="0">
                <a:solidFill>
                  <a:srgbClr val="4361EE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Van Array naar Database</a:t>
            </a:r>
            <a:endParaRPr lang="en-US" sz="5400" dirty="0"/>
          </a:p>
        </p:txBody>
      </p:sp>
      <p:sp>
        <p:nvSpPr>
          <p:cNvPr id="4" name="Text 2"/>
          <p:cNvSpPr/>
          <p:nvPr/>
        </p:nvSpPr>
        <p:spPr>
          <a:xfrm>
            <a:off x="457200" y="1188720"/>
            <a:ext cx="3657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4361EE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OUD: In-Memory Array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457200" y="1554480"/>
            <a:ext cx="3657600" cy="1645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A1A1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const polls = [</a:t>
            </a: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1A1A1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{ question: "Fav taal?",</a:t>
            </a: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1A1A1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options: ["JS", "Python"],</a:t>
            </a: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1A1A1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votes: [10, 5]</a:t>
            </a: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1A1A1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}</a:t>
            </a: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1A1A1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];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5029200" y="1188720"/>
            <a:ext cx="3657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4361EE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NIEUW: Supabase Database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5029200" y="1554480"/>
            <a:ext cx="3657600" cy="1645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A1A1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polls tabel</a:t>
            </a: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1A1A1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├ id: 1</a:t>
            </a: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1A1A1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├ question: "Fav taal?"</a:t>
            </a: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1A1A1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└ options[] (relatie)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1A1A1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options tabel</a:t>
            </a: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1A1A1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├ poll_id: 1</a:t>
            </a: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1A1A1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├ text: "JS"</a:t>
            </a: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1A1A1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└ votes: 10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0E0C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14400" y="914400"/>
            <a:ext cx="914400" cy="914400"/>
          </a:xfrm>
          <a:prstGeom prst="[object Object]">
            <a:avLst/>
          </a:prstGeom>
          <a:noFill/>
          <a:ln/>
        </p:spPr>
      </p:sp>
      <p:sp>
        <p:nvSpPr>
          <p:cNvPr id="3" name="Text 1"/>
          <p:cNvSpPr/>
          <p:nvPr/>
        </p:nvSpPr>
        <p:spPr>
          <a:xfrm>
            <a:off x="457200" y="45720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5400" b="1" dirty="0">
                <a:solidFill>
                  <a:srgbClr val="4361EE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Live Coding — Deel 1</a:t>
            </a:r>
            <a:endParaRPr lang="en-US" sz="5400" dirty="0"/>
          </a:p>
        </p:txBody>
      </p:sp>
      <p:sp>
        <p:nvSpPr>
          <p:cNvPr id="4" name="Text 2"/>
          <p:cNvSpPr/>
          <p:nvPr/>
        </p:nvSpPr>
        <p:spPr>
          <a:xfrm>
            <a:off x="457200" y="137160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200" dirty="0">
                <a:solidFill>
                  <a:srgbClr val="1A1A1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Supabase × Next.js</a:t>
            </a:r>
            <a:endParaRPr lang="en-US" sz="3200" dirty="0"/>
          </a:p>
        </p:txBody>
      </p:sp>
      <p:sp>
        <p:nvSpPr>
          <p:cNvPr id="5" name="Text 3"/>
          <p:cNvSpPr/>
          <p:nvPr/>
        </p:nvSpPr>
        <p:spPr>
          <a:xfrm>
            <a:off x="457200" y="2011680"/>
            <a:ext cx="3657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A1A1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1. npm install @supabase/supabase-js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57200" y="2331720"/>
            <a:ext cx="3657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A1A1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2. .env.local (API keys)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457200" y="2651760"/>
            <a:ext cx="3657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A1A1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3. lib/supabase.ts (client)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457200" y="2971800"/>
            <a:ext cx="3657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A1A1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4. types/index.ts (Poll + Option)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457200" y="3291840"/>
            <a:ext cx="3657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A1A1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5. lib/data.ts (queries herschrijven)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4572000" y="2011680"/>
            <a:ext cx="3657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A1A1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6. app/page.tsx (Server Component)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4572000" y="2331720"/>
            <a:ext cx="3657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A1A1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7. components/PollItem.tsx (percentage bars)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4572000" y="2651760"/>
            <a:ext cx="3657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A1A1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8. components/VoteForm.tsx (Client Component)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4572000" y="2971800"/>
            <a:ext cx="3657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A1A1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9. app/poll/[id]/page.tsx (detail)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4572000" y="3291840"/>
            <a:ext cx="3657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A1A1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10. Testen!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0E0C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14400" y="914400"/>
            <a:ext cx="914400" cy="914400"/>
          </a:xfrm>
          <a:prstGeom prst="[object Object]">
            <a:avLst/>
          </a:prstGeom>
          <a:noFill/>
          <a:ln/>
        </p:spPr>
      </p:sp>
      <p:sp>
        <p:nvSpPr>
          <p:cNvPr id="3" name="Text 1"/>
          <p:cNvSpPr/>
          <p:nvPr/>
        </p:nvSpPr>
        <p:spPr>
          <a:xfrm>
            <a:off x="457200" y="45720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5400" b="1" dirty="0">
                <a:solidFill>
                  <a:srgbClr val="4361EE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Server vs Client</a:t>
            </a:r>
            <a:endParaRPr lang="en-US" sz="5400" dirty="0"/>
          </a:p>
        </p:txBody>
      </p:sp>
      <p:sp>
        <p:nvSpPr>
          <p:cNvPr id="4" name="Text 2"/>
          <p:cNvSpPr/>
          <p:nvPr/>
        </p:nvSpPr>
        <p:spPr>
          <a:xfrm>
            <a:off x="457200" y="118872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dirty="0">
                <a:solidFill>
                  <a:srgbClr val="1A1A1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Wie doet wat?</a:t>
            </a:r>
            <a:endParaRPr lang="en-US" sz="2800" dirty="0"/>
          </a:p>
        </p:txBody>
      </p:sp>
      <p:sp>
        <p:nvSpPr>
          <p:cNvPr id="5" name="Text 3"/>
          <p:cNvSpPr/>
          <p:nvPr/>
        </p:nvSpPr>
        <p:spPr>
          <a:xfrm>
            <a:off x="457200" y="1645920"/>
            <a:ext cx="36576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4361EE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SERVER Component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57200" y="1965960"/>
            <a:ext cx="36576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1A1A1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• async function</a:t>
            </a:r>
            <a:endParaRPr lang="en-US" sz="1300" dirty="0"/>
          </a:p>
          <a:p>
            <a:pPr indent="0" marL="0">
              <a:buNone/>
            </a:pPr>
            <a:r>
              <a:rPr lang="en-US" sz="1300" dirty="0">
                <a:solidFill>
                  <a:srgbClr val="1A1A1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• await getPolls()</a:t>
            </a:r>
            <a:endParaRPr lang="en-US" sz="1300" dirty="0"/>
          </a:p>
          <a:p>
            <a:pPr indent="0" marL="0">
              <a:buNone/>
            </a:pPr>
            <a:r>
              <a:rPr lang="en-US" sz="1300" dirty="0">
                <a:solidFill>
                  <a:srgbClr val="1A1A1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• Data fetching</a:t>
            </a:r>
            <a:endParaRPr lang="en-US" sz="1300" dirty="0"/>
          </a:p>
          <a:p>
            <a:pPr indent="0" marL="0">
              <a:buNone/>
            </a:pPr>
            <a:r>
              <a:rPr lang="en-US" sz="1300" dirty="0">
                <a:solidFill>
                  <a:srgbClr val="1A1A1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• Direct naar DB</a:t>
            </a:r>
            <a:endParaRPr lang="en-US" sz="1300" dirty="0"/>
          </a:p>
          <a:p>
            <a:pPr indent="0" marL="0">
              <a:buNone/>
            </a:pPr>
            <a:r>
              <a:rPr lang="en-US" sz="1300" dirty="0">
                <a:solidFill>
                  <a:srgbClr val="1A1A1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• Compile-time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5029200" y="1645920"/>
            <a:ext cx="36576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2B0A0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CLIENT Component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5029200" y="1965960"/>
            <a:ext cx="36576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1A1A1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• 'use client'</a:t>
            </a:r>
            <a:endParaRPr lang="en-US" sz="1300" dirty="0"/>
          </a:p>
          <a:p>
            <a:pPr indent="0" marL="0">
              <a:buNone/>
            </a:pPr>
            <a:r>
              <a:rPr lang="en-US" sz="1300" dirty="0">
                <a:solidFill>
                  <a:srgbClr val="1A1A1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• useState, onClick</a:t>
            </a:r>
            <a:endParaRPr lang="en-US" sz="1300" dirty="0"/>
          </a:p>
          <a:p>
            <a:pPr indent="0" marL="0">
              <a:buNone/>
            </a:pPr>
            <a:r>
              <a:rPr lang="en-US" sz="1300" dirty="0">
                <a:solidFill>
                  <a:srgbClr val="1A1A1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• Interactief: klik, type</a:t>
            </a:r>
            <a:endParaRPr lang="en-US" sz="1300" dirty="0"/>
          </a:p>
          <a:p>
            <a:pPr indent="0" marL="0">
              <a:buNone/>
            </a:pPr>
            <a:r>
              <a:rPr lang="en-US" sz="1300" dirty="0">
                <a:solidFill>
                  <a:srgbClr val="1A1A1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• useEffect</a:t>
            </a:r>
            <a:endParaRPr lang="en-US" sz="1300" dirty="0"/>
          </a:p>
          <a:p>
            <a:pPr indent="0" marL="0">
              <a:buNone/>
            </a:pPr>
            <a:r>
              <a:rPr lang="en-US" sz="1300" dirty="0">
                <a:solidFill>
                  <a:srgbClr val="1A1A1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• Runtime</a:t>
            </a:r>
            <a:endParaRPr lang="en-US" sz="1300" dirty="0"/>
          </a:p>
        </p:txBody>
      </p:sp>
      <p:sp>
        <p:nvSpPr>
          <p:cNvPr id="9" name="Text 7"/>
          <p:cNvSpPr/>
          <p:nvPr/>
        </p:nvSpPr>
        <p:spPr>
          <a:xfrm>
            <a:off x="457200" y="3840480"/>
            <a:ext cx="8229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i="1" dirty="0">
                <a:solidFill>
                  <a:srgbClr val="4361EE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Server haalt data, Client maakt het interactief</a:t>
            </a:r>
            <a:endParaRPr lang="en-US" sz="1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4361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14400" y="914400"/>
            <a:ext cx="914400" cy="914400"/>
          </a:xfrm>
          <a:prstGeom prst="[object Object]">
            <a:avLst/>
          </a:prstGeom>
          <a:noFill/>
          <a:ln/>
        </p:spPr>
      </p:sp>
      <p:sp>
        <p:nvSpPr>
          <p:cNvPr id="3" name="Text 1"/>
          <p:cNvSpPr/>
          <p:nvPr/>
        </p:nvSpPr>
        <p:spPr>
          <a:xfrm>
            <a:off x="457200" y="1645920"/>
            <a:ext cx="64008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6400" b="1" dirty="0">
                <a:solidFill>
                  <a:srgbClr val="F0E0CC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Pauze</a:t>
            </a:r>
            <a:endParaRPr lang="en-US" sz="6400" dirty="0"/>
          </a:p>
        </p:txBody>
      </p:sp>
      <p:sp>
        <p:nvSpPr>
          <p:cNvPr id="4" name="Text 2"/>
          <p:cNvSpPr/>
          <p:nvPr/>
        </p:nvSpPr>
        <p:spPr>
          <a:xfrm>
            <a:off x="457200" y="2834640"/>
            <a:ext cx="6400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dirty="0">
                <a:solidFill>
                  <a:srgbClr val="F0E0CC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Supabase is gekoppeld!</a:t>
            </a:r>
            <a:endParaRPr lang="en-US" sz="2400" dirty="0"/>
          </a:p>
        </p:txBody>
      </p:sp>
      <p:sp>
        <p:nvSpPr>
          <p:cNvPr id="5" name="Text 3"/>
          <p:cNvSpPr/>
          <p:nvPr/>
        </p:nvSpPr>
        <p:spPr>
          <a:xfrm>
            <a:off x="457200" y="3383280"/>
            <a:ext cx="6400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FFC107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Na de pauze: /create pagina bouwen</a:t>
            </a:r>
            <a:endParaRPr lang="en-US" sz="2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4361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14400" y="914400"/>
            <a:ext cx="914400" cy="914400"/>
          </a:xfrm>
          <a:prstGeom prst="[object Object]">
            <a:avLst/>
          </a:prstGeom>
          <a:noFill/>
          <a:ln/>
        </p:spPr>
      </p:sp>
      <p:sp>
        <p:nvSpPr>
          <p:cNvPr id="3" name="Shape 1"/>
          <p:cNvSpPr/>
          <p:nvPr/>
        </p:nvSpPr>
        <p:spPr>
          <a:xfrm>
            <a:off x="914400" y="914400"/>
            <a:ext cx="914400" cy="914400"/>
          </a:xfrm>
          <a:prstGeom prst="[object Object]">
            <a:avLst/>
          </a:prstGeom>
          <a:noFill/>
          <a:ln/>
        </p:spPr>
      </p:sp>
      <p:sp>
        <p:nvSpPr>
          <p:cNvPr id="4" name="Text 2"/>
          <p:cNvSpPr/>
          <p:nvPr/>
        </p:nvSpPr>
        <p:spPr>
          <a:xfrm>
            <a:off x="457200" y="457200"/>
            <a:ext cx="7315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800" b="1" dirty="0">
                <a:solidFill>
                  <a:srgbClr val="F0E0CC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Zelf Doen</a:t>
            </a:r>
            <a:endParaRPr lang="en-US" sz="4800" dirty="0"/>
          </a:p>
        </p:txBody>
      </p:sp>
      <p:sp>
        <p:nvSpPr>
          <p:cNvPr id="5" name="Text 3"/>
          <p:cNvSpPr/>
          <p:nvPr/>
        </p:nvSpPr>
        <p:spPr>
          <a:xfrm>
            <a:off x="457200" y="1188720"/>
            <a:ext cx="7315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dirty="0">
                <a:solidFill>
                  <a:srgbClr val="FFC107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/create pagina bouwen</a:t>
            </a:r>
            <a:endParaRPr lang="en-US" sz="2800" dirty="0"/>
          </a:p>
        </p:txBody>
      </p:sp>
      <p:sp>
        <p:nvSpPr>
          <p:cNvPr id="6" name="Text 4"/>
          <p:cNvSpPr/>
          <p:nvPr/>
        </p:nvSpPr>
        <p:spPr>
          <a:xfrm>
            <a:off x="457200" y="1920240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F0E0CC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1. RLS INSERT policy toevoegen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457200" y="2240280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F0E0CC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2. Form: vraag + minimaal 2 opties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457200" y="2560320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F0E0CC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3. INSERT in polls, dan options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457200" y="2880360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F0E0CC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4. Redirect naar homepage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457200" y="3200400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F0E0CC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5. Link toevoegen op homepage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0E0C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14400" y="914400"/>
            <a:ext cx="914400" cy="914400"/>
          </a:xfrm>
          <a:prstGeom prst="[object Object]">
            <a:avLst/>
          </a:prstGeom>
          <a:noFill/>
          <a:ln/>
        </p:spPr>
      </p:sp>
      <p:sp>
        <p:nvSpPr>
          <p:cNvPr id="3" name="Text 1"/>
          <p:cNvSpPr/>
          <p:nvPr/>
        </p:nvSpPr>
        <p:spPr>
          <a:xfrm>
            <a:off x="457200" y="45720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5400" b="1" dirty="0">
                <a:solidFill>
                  <a:srgbClr val="4361EE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Huiswerk</a:t>
            </a:r>
            <a:endParaRPr lang="en-US" sz="5400" dirty="0"/>
          </a:p>
        </p:txBody>
      </p:sp>
      <p:sp>
        <p:nvSpPr>
          <p:cNvPr id="4" name="Text 2"/>
          <p:cNvSpPr/>
          <p:nvPr/>
        </p:nvSpPr>
        <p:spPr>
          <a:xfrm>
            <a:off x="457200" y="137160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4361EE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Verplicht: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640080" y="1783080"/>
            <a:ext cx="77724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1A1A1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• /create pagina afmaken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640080" y="2057400"/>
            <a:ext cx="77724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1A1A1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• Validatie toevoegen (vraag niet leeg, min 2 opties)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457200" y="274320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4361EE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Extra: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640080" y="3108960"/>
            <a:ext cx="77724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1A1A1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• Delete functionaliteit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640080" y="3383280"/>
            <a:ext cx="77724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1A1A1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• SQL queries in Supabase testen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640080" y="3657600"/>
            <a:ext cx="77724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1A1A1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• Realtime subscriptions uittesten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640080" y="3931920"/>
            <a:ext cx="77724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1A1A1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• Styling verbeteren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4361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14400" y="914400"/>
            <a:ext cx="914400" cy="914400"/>
          </a:xfrm>
          <a:prstGeom prst="[object Object]">
            <a:avLst/>
          </a:prstGeom>
          <a:noFill/>
          <a:ln/>
        </p:spPr>
      </p:sp>
      <p:sp>
        <p:nvSpPr>
          <p:cNvPr id="3" name="Shape 1"/>
          <p:cNvSpPr/>
          <p:nvPr/>
        </p:nvSpPr>
        <p:spPr>
          <a:xfrm>
            <a:off x="914400" y="914400"/>
            <a:ext cx="914400" cy="914400"/>
          </a:xfrm>
          <a:prstGeom prst="[object Object]">
            <a:avLst/>
          </a:prstGeom>
          <a:noFill/>
          <a:ln/>
        </p:spPr>
      </p:sp>
      <p:sp>
        <p:nvSpPr>
          <p:cNvPr id="4" name="Text 2"/>
          <p:cNvSpPr/>
          <p:nvPr/>
        </p:nvSpPr>
        <p:spPr>
          <a:xfrm>
            <a:off x="457200" y="1371600"/>
            <a:ext cx="73152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5600" b="1" dirty="0">
                <a:solidFill>
                  <a:srgbClr val="F0E0CC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Tot volgende week!</a:t>
            </a:r>
            <a:endParaRPr lang="en-US" sz="5600" dirty="0"/>
          </a:p>
        </p:txBody>
      </p:sp>
      <p:sp>
        <p:nvSpPr>
          <p:cNvPr id="5" name="Text 3"/>
          <p:cNvSpPr/>
          <p:nvPr/>
        </p:nvSpPr>
        <p:spPr>
          <a:xfrm>
            <a:off x="457200" y="228600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FFC107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Volgende les:</a:t>
            </a:r>
            <a:endParaRPr lang="en-US" sz="2000" dirty="0"/>
          </a:p>
        </p:txBody>
      </p:sp>
      <p:sp>
        <p:nvSpPr>
          <p:cNvPr id="6" name="Text 4"/>
          <p:cNvSpPr/>
          <p:nvPr/>
        </p:nvSpPr>
        <p:spPr>
          <a:xfrm>
            <a:off x="457200" y="2743200"/>
            <a:ext cx="7315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F0E0CC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Supabase Auth</a:t>
            </a:r>
            <a:endParaRPr lang="en-US" sz="3200" dirty="0"/>
          </a:p>
        </p:txBody>
      </p:sp>
      <p:sp>
        <p:nvSpPr>
          <p:cNvPr id="7" name="Text 5"/>
          <p:cNvSpPr/>
          <p:nvPr/>
        </p:nvSpPr>
        <p:spPr>
          <a:xfrm>
            <a:off x="457200" y="329184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F0E0CC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Inloggen, registreren &amp; bepalen wie wat mag</a:t>
            </a:r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2026-03-31T14:03:22Z</dcterms:created>
  <dcterms:modified xsi:type="dcterms:W3CDTF">2026-03-31T14:03:22Z</dcterms:modified>
</cp:coreProperties>
</file>